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9" r:id="rId4"/>
    <p:sldId id="324" r:id="rId5"/>
    <p:sldId id="322" r:id="rId6"/>
    <p:sldId id="320" r:id="rId7"/>
    <p:sldId id="293" r:id="rId8"/>
    <p:sldId id="273" r:id="rId9"/>
    <p:sldId id="272" r:id="rId10"/>
    <p:sldId id="297" r:id="rId11"/>
    <p:sldId id="298" r:id="rId12"/>
    <p:sldId id="337" r:id="rId13"/>
    <p:sldId id="323" r:id="rId14"/>
    <p:sldId id="262" r:id="rId15"/>
    <p:sldId id="302" r:id="rId16"/>
    <p:sldId id="303" r:id="rId17"/>
    <p:sldId id="306" r:id="rId18"/>
    <p:sldId id="325" r:id="rId19"/>
    <p:sldId id="307" r:id="rId20"/>
    <p:sldId id="265" r:id="rId21"/>
    <p:sldId id="281" r:id="rId22"/>
    <p:sldId id="268" r:id="rId23"/>
    <p:sldId id="309" r:id="rId24"/>
    <p:sldId id="359" r:id="rId25"/>
    <p:sldId id="310" r:id="rId26"/>
    <p:sldId id="353" r:id="rId27"/>
    <p:sldId id="354" r:id="rId28"/>
    <p:sldId id="355" r:id="rId29"/>
    <p:sldId id="350" r:id="rId30"/>
    <p:sldId id="360" r:id="rId31"/>
    <p:sldId id="361" r:id="rId32"/>
    <p:sldId id="25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F59A0-430E-423C-BC49-D865CAAE78F7}" v="127" dt="2024-04-29T16:34:19.428"/>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nus Törün" userId="65aa2a87-799b-490b-af26-c7c1be3a86ff" providerId="ADAL" clId="{9AEF59A0-430E-423C-BC49-D865CAAE78F7}"/>
    <pc:docChg chg="undo custSel addSld modSld">
      <pc:chgData name="Yunus Törün" userId="65aa2a87-799b-490b-af26-c7c1be3a86ff" providerId="ADAL" clId="{9AEF59A0-430E-423C-BC49-D865CAAE78F7}" dt="2024-04-29T16:33:59.960" v="206" actId="113"/>
      <pc:docMkLst>
        <pc:docMk/>
      </pc:docMkLst>
      <pc:sldChg chg="modSp mod">
        <pc:chgData name="Yunus Törün" userId="65aa2a87-799b-490b-af26-c7c1be3a86ff" providerId="ADAL" clId="{9AEF59A0-430E-423C-BC49-D865CAAE78F7}" dt="2024-04-29T16:25:02.332" v="184" actId="14100"/>
        <pc:sldMkLst>
          <pc:docMk/>
          <pc:sldMk cId="1481367018" sldId="257"/>
        </pc:sldMkLst>
        <pc:spChg chg="mod">
          <ac:chgData name="Yunus Törün" userId="65aa2a87-799b-490b-af26-c7c1be3a86ff" providerId="ADAL" clId="{9AEF59A0-430E-423C-BC49-D865CAAE78F7}" dt="2024-04-29T16:25:02.332" v="184" actId="14100"/>
          <ac:spMkLst>
            <pc:docMk/>
            <pc:sldMk cId="1481367018" sldId="257"/>
            <ac:spMk id="3" creationId="{6255F98F-BF80-EEE6-CEDF-D1C0B5A8137D}"/>
          </ac:spMkLst>
        </pc:spChg>
      </pc:sldChg>
      <pc:sldChg chg="modSp mod">
        <pc:chgData name="Yunus Törün" userId="65aa2a87-799b-490b-af26-c7c1be3a86ff" providerId="ADAL" clId="{9AEF59A0-430E-423C-BC49-D865CAAE78F7}" dt="2024-04-29T16:23:40.336" v="139" actId="20577"/>
        <pc:sldMkLst>
          <pc:docMk/>
          <pc:sldMk cId="3773188142" sldId="258"/>
        </pc:sldMkLst>
        <pc:spChg chg="mod">
          <ac:chgData name="Yunus Törün" userId="65aa2a87-799b-490b-af26-c7c1be3a86ff" providerId="ADAL" clId="{9AEF59A0-430E-423C-BC49-D865CAAE78F7}" dt="2024-04-29T16:23:40.336" v="139" actId="20577"/>
          <ac:spMkLst>
            <pc:docMk/>
            <pc:sldMk cId="3773188142" sldId="258"/>
            <ac:spMk id="3" creationId="{F2D1C80C-BBB4-9CCC-EA64-304BEBB8B9F6}"/>
          </ac:spMkLst>
        </pc:spChg>
      </pc:sldChg>
      <pc:sldChg chg="modSp mod">
        <pc:chgData name="Yunus Törün" userId="65aa2a87-799b-490b-af26-c7c1be3a86ff" providerId="ADAL" clId="{9AEF59A0-430E-423C-BC49-D865CAAE78F7}" dt="2024-04-29T16:30:50.128" v="187" actId="255"/>
        <pc:sldMkLst>
          <pc:docMk/>
          <pc:sldMk cId="1088445170" sldId="273"/>
        </pc:sldMkLst>
        <pc:spChg chg="mod">
          <ac:chgData name="Yunus Törün" userId="65aa2a87-799b-490b-af26-c7c1be3a86ff" providerId="ADAL" clId="{9AEF59A0-430E-423C-BC49-D865CAAE78F7}" dt="2024-04-29T16:30:50.128" v="187" actId="255"/>
          <ac:spMkLst>
            <pc:docMk/>
            <pc:sldMk cId="1088445170" sldId="273"/>
            <ac:spMk id="11" creationId="{7727D178-EB62-BDFC-5E30-BC721027467D}"/>
          </ac:spMkLst>
        </pc:spChg>
      </pc:sldChg>
      <pc:sldChg chg="modSp mod">
        <pc:chgData name="Yunus Törün" userId="65aa2a87-799b-490b-af26-c7c1be3a86ff" providerId="ADAL" clId="{9AEF59A0-430E-423C-BC49-D865CAAE78F7}" dt="2024-04-29T16:32:02.740" v="191" actId="255"/>
        <pc:sldMkLst>
          <pc:docMk/>
          <pc:sldMk cId="942053557" sldId="293"/>
        </pc:sldMkLst>
        <pc:spChg chg="mod">
          <ac:chgData name="Yunus Törün" userId="65aa2a87-799b-490b-af26-c7c1be3a86ff" providerId="ADAL" clId="{9AEF59A0-430E-423C-BC49-D865CAAE78F7}" dt="2024-04-29T16:32:02.740" v="191" actId="255"/>
          <ac:spMkLst>
            <pc:docMk/>
            <pc:sldMk cId="942053557" sldId="293"/>
            <ac:spMk id="10" creationId="{53005D83-4FA9-3357-5BA9-A22B203D76A5}"/>
          </ac:spMkLst>
        </pc:spChg>
      </pc:sldChg>
      <pc:sldChg chg="modSp mod">
        <pc:chgData name="Yunus Törün" userId="65aa2a87-799b-490b-af26-c7c1be3a86ff" providerId="ADAL" clId="{9AEF59A0-430E-423C-BC49-D865CAAE78F7}" dt="2024-04-29T16:31:52.359" v="190" actId="255"/>
        <pc:sldMkLst>
          <pc:docMk/>
          <pc:sldMk cId="34668144" sldId="320"/>
        </pc:sldMkLst>
        <pc:spChg chg="mod">
          <ac:chgData name="Yunus Törün" userId="65aa2a87-799b-490b-af26-c7c1be3a86ff" providerId="ADAL" clId="{9AEF59A0-430E-423C-BC49-D865CAAE78F7}" dt="2024-04-29T16:31:52.359" v="190" actId="255"/>
          <ac:spMkLst>
            <pc:docMk/>
            <pc:sldMk cId="34668144" sldId="320"/>
            <ac:spMk id="9" creationId="{BC0FF19F-18C6-3623-B46D-F4D4330BE3DB}"/>
          </ac:spMkLst>
        </pc:spChg>
      </pc:sldChg>
      <pc:sldChg chg="modSp mod">
        <pc:chgData name="Yunus Törün" userId="65aa2a87-799b-490b-af26-c7c1be3a86ff" providerId="ADAL" clId="{9AEF59A0-430E-423C-BC49-D865CAAE78F7}" dt="2024-04-29T16:33:59.960" v="206" actId="113"/>
        <pc:sldMkLst>
          <pc:docMk/>
          <pc:sldMk cId="3244881842" sldId="324"/>
        </pc:sldMkLst>
        <pc:spChg chg="mod">
          <ac:chgData name="Yunus Törün" userId="65aa2a87-799b-490b-af26-c7c1be3a86ff" providerId="ADAL" clId="{9AEF59A0-430E-423C-BC49-D865CAAE78F7}" dt="2024-04-29T16:33:59.960" v="206" actId="113"/>
          <ac:spMkLst>
            <pc:docMk/>
            <pc:sldMk cId="3244881842" sldId="324"/>
            <ac:spMk id="3" creationId="{F80A873A-4B73-0C86-1253-3F3D96A3DF4E}"/>
          </ac:spMkLst>
        </pc:spChg>
        <pc:spChg chg="mod">
          <ac:chgData name="Yunus Törün" userId="65aa2a87-799b-490b-af26-c7c1be3a86ff" providerId="ADAL" clId="{9AEF59A0-430E-423C-BC49-D865CAAE78F7}" dt="2024-04-29T16:32:51.219" v="196" actId="255"/>
          <ac:spMkLst>
            <pc:docMk/>
            <pc:sldMk cId="3244881842" sldId="324"/>
            <ac:spMk id="7" creationId="{8AE590AC-D1AA-080C-263E-31B5CCEC5521}"/>
          </ac:spMkLst>
        </pc:spChg>
        <pc:spChg chg="mod">
          <ac:chgData name="Yunus Törün" userId="65aa2a87-799b-490b-af26-c7c1be3a86ff" providerId="ADAL" clId="{9AEF59A0-430E-423C-BC49-D865CAAE78F7}" dt="2024-04-29T16:33:47.225" v="205" actId="1076"/>
          <ac:spMkLst>
            <pc:docMk/>
            <pc:sldMk cId="3244881842" sldId="324"/>
            <ac:spMk id="11" creationId="{B4415A68-49B0-ADA4-BE26-326978B6AB61}"/>
          </ac:spMkLst>
        </pc:spChg>
        <pc:spChg chg="mod">
          <ac:chgData name="Yunus Törün" userId="65aa2a87-799b-490b-af26-c7c1be3a86ff" providerId="ADAL" clId="{9AEF59A0-430E-423C-BC49-D865CAAE78F7}" dt="2024-04-29T16:33:42.412" v="204" actId="1076"/>
          <ac:spMkLst>
            <pc:docMk/>
            <pc:sldMk cId="3244881842" sldId="324"/>
            <ac:spMk id="16" creationId="{6A6B322B-9299-5CCB-ED05-12DD8FF7E64F}"/>
          </ac:spMkLst>
        </pc:spChg>
        <pc:spChg chg="mod">
          <ac:chgData name="Yunus Törün" userId="65aa2a87-799b-490b-af26-c7c1be3a86ff" providerId="ADAL" clId="{9AEF59A0-430E-423C-BC49-D865CAAE78F7}" dt="2024-04-29T16:33:38.084" v="203" actId="1076"/>
          <ac:spMkLst>
            <pc:docMk/>
            <pc:sldMk cId="3244881842" sldId="324"/>
            <ac:spMk id="18" creationId="{B9A21CBE-7A7D-B864-91EF-B68453F2202F}"/>
          </ac:spMkLst>
        </pc:spChg>
      </pc:sldChg>
      <pc:sldChg chg="modSp mod">
        <pc:chgData name="Yunus Törün" userId="65aa2a87-799b-490b-af26-c7c1be3a86ff" providerId="ADAL" clId="{9AEF59A0-430E-423C-BC49-D865CAAE78F7}" dt="2024-04-29T16:29:15.688" v="186" actId="1076"/>
        <pc:sldMkLst>
          <pc:docMk/>
          <pc:sldMk cId="1182568070" sldId="353"/>
        </pc:sldMkLst>
        <pc:spChg chg="mod">
          <ac:chgData name="Yunus Törün" userId="65aa2a87-799b-490b-af26-c7c1be3a86ff" providerId="ADAL" clId="{9AEF59A0-430E-423C-BC49-D865CAAE78F7}" dt="2024-04-29T16:29:15.688" v="186" actId="1076"/>
          <ac:spMkLst>
            <pc:docMk/>
            <pc:sldMk cId="1182568070" sldId="353"/>
            <ac:spMk id="6" creationId="{1C73DC45-CD34-4D82-4A91-0356FC26A0BE}"/>
          </ac:spMkLst>
        </pc:spChg>
      </pc:sldChg>
      <pc:sldChg chg="addSp delSp modSp new mod modClrScheme chgLayout">
        <pc:chgData name="Yunus Törün" userId="65aa2a87-799b-490b-af26-c7c1be3a86ff" providerId="ADAL" clId="{9AEF59A0-430E-423C-BC49-D865CAAE78F7}" dt="2024-04-29T16:19:15.724" v="32" actId="1076"/>
        <pc:sldMkLst>
          <pc:docMk/>
          <pc:sldMk cId="1393640460" sldId="360"/>
        </pc:sldMkLst>
        <pc:spChg chg="del mod ord">
          <ac:chgData name="Yunus Törün" userId="65aa2a87-799b-490b-af26-c7c1be3a86ff" providerId="ADAL" clId="{9AEF59A0-430E-423C-BC49-D865CAAE78F7}" dt="2024-04-29T16:18:25.344" v="30" actId="700"/>
          <ac:spMkLst>
            <pc:docMk/>
            <pc:sldMk cId="1393640460" sldId="360"/>
            <ac:spMk id="2" creationId="{69AAFE1E-5015-1E9F-82A8-C65C85A6C856}"/>
          </ac:spMkLst>
        </pc:spChg>
        <pc:spChg chg="del">
          <ac:chgData name="Yunus Törün" userId="65aa2a87-799b-490b-af26-c7c1be3a86ff" providerId="ADAL" clId="{9AEF59A0-430E-423C-BC49-D865CAAE78F7}" dt="2024-04-29T16:18:25.344" v="30" actId="700"/>
          <ac:spMkLst>
            <pc:docMk/>
            <pc:sldMk cId="1393640460" sldId="360"/>
            <ac:spMk id="3" creationId="{095751B1-0EB0-2FCB-A3ED-ECDE203253AD}"/>
          </ac:spMkLst>
        </pc:spChg>
        <pc:spChg chg="add del mod">
          <ac:chgData name="Yunus Törün" userId="65aa2a87-799b-490b-af26-c7c1be3a86ff" providerId="ADAL" clId="{9AEF59A0-430E-423C-BC49-D865CAAE78F7}" dt="2024-04-29T16:16:57.685" v="20" actId="21"/>
          <ac:spMkLst>
            <pc:docMk/>
            <pc:sldMk cId="1393640460" sldId="360"/>
            <ac:spMk id="6" creationId="{8F6B28F6-D87C-863C-D2FB-07ED3CBA0C5E}"/>
          </ac:spMkLst>
        </pc:spChg>
        <pc:spChg chg="add del mod">
          <ac:chgData name="Yunus Törün" userId="65aa2a87-799b-490b-af26-c7c1be3a86ff" providerId="ADAL" clId="{9AEF59A0-430E-423C-BC49-D865CAAE78F7}" dt="2024-04-29T16:16:15.393" v="18" actId="22"/>
          <ac:spMkLst>
            <pc:docMk/>
            <pc:sldMk cId="1393640460" sldId="360"/>
            <ac:spMk id="8" creationId="{F6C051FC-78ED-411D-293F-DCA29940F00E}"/>
          </ac:spMkLst>
        </pc:spChg>
        <pc:spChg chg="add mod">
          <ac:chgData name="Yunus Törün" userId="65aa2a87-799b-490b-af26-c7c1be3a86ff" providerId="ADAL" clId="{9AEF59A0-430E-423C-BC49-D865CAAE78F7}" dt="2024-04-29T16:16:30.326" v="19"/>
          <ac:spMkLst>
            <pc:docMk/>
            <pc:sldMk cId="1393640460" sldId="360"/>
            <ac:spMk id="9" creationId="{A77DDE43-7D3A-EF2E-11F8-14FCDF90AA37}"/>
          </ac:spMkLst>
        </pc:spChg>
        <pc:spChg chg="add del mod">
          <ac:chgData name="Yunus Törün" userId="65aa2a87-799b-490b-af26-c7c1be3a86ff" providerId="ADAL" clId="{9AEF59A0-430E-423C-BC49-D865CAAE78F7}" dt="2024-04-29T16:17:25.598" v="26"/>
          <ac:spMkLst>
            <pc:docMk/>
            <pc:sldMk cId="1393640460" sldId="360"/>
            <ac:spMk id="10" creationId="{8F6B28F6-D87C-863C-D2FB-07ED3CBA0C5E}"/>
          </ac:spMkLst>
        </pc:spChg>
        <pc:spChg chg="add del">
          <ac:chgData name="Yunus Törün" userId="65aa2a87-799b-490b-af26-c7c1be3a86ff" providerId="ADAL" clId="{9AEF59A0-430E-423C-BC49-D865CAAE78F7}" dt="2024-04-29T16:17:25.582" v="24" actId="22"/>
          <ac:spMkLst>
            <pc:docMk/>
            <pc:sldMk cId="1393640460" sldId="360"/>
            <ac:spMk id="12" creationId="{5284BC75-5A4C-1CEB-BCAD-EA70FAE18E92}"/>
          </ac:spMkLst>
        </pc:spChg>
        <pc:spChg chg="add mod">
          <ac:chgData name="Yunus Törün" userId="65aa2a87-799b-490b-af26-c7c1be3a86ff" providerId="ADAL" clId="{9AEF59A0-430E-423C-BC49-D865CAAE78F7}" dt="2024-04-29T16:19:15.724" v="32" actId="1076"/>
          <ac:spMkLst>
            <pc:docMk/>
            <pc:sldMk cId="1393640460" sldId="360"/>
            <ac:spMk id="14" creationId="{FE568549-76DA-D40F-B28E-A4A4BCA3CBD6}"/>
          </ac:spMkLst>
        </pc:spChg>
        <pc:spChg chg="add mod ord">
          <ac:chgData name="Yunus Törün" userId="65aa2a87-799b-490b-af26-c7c1be3a86ff" providerId="ADAL" clId="{9AEF59A0-430E-423C-BC49-D865CAAE78F7}" dt="2024-04-29T16:18:25.344" v="30" actId="700"/>
          <ac:spMkLst>
            <pc:docMk/>
            <pc:sldMk cId="1393640460" sldId="360"/>
            <ac:spMk id="15" creationId="{CC8EC8D7-9287-3F62-5A64-FEED44172063}"/>
          </ac:spMkLst>
        </pc:spChg>
        <pc:spChg chg="add mod">
          <ac:chgData name="Yunus Törün" userId="65aa2a87-799b-490b-af26-c7c1be3a86ff" providerId="ADAL" clId="{9AEF59A0-430E-423C-BC49-D865CAAE78F7}" dt="2024-04-29T16:18:53.347" v="31"/>
          <ac:spMkLst>
            <pc:docMk/>
            <pc:sldMk cId="1393640460" sldId="360"/>
            <ac:spMk id="16" creationId="{EB9D7591-D474-139C-BDA0-3E71D84664A2}"/>
          </ac:spMkLst>
        </pc:spChg>
        <pc:picChg chg="add mod">
          <ac:chgData name="Yunus Törün" userId="65aa2a87-799b-490b-af26-c7c1be3a86ff" providerId="ADAL" clId="{9AEF59A0-430E-423C-BC49-D865CAAE78F7}" dt="2024-04-29T16:13:34.443" v="1"/>
          <ac:picMkLst>
            <pc:docMk/>
            <pc:sldMk cId="1393640460" sldId="360"/>
            <ac:picMk id="4" creationId="{AAC39EBC-8EF1-D067-23A8-828EE67E90DD}"/>
          </ac:picMkLst>
        </pc:picChg>
      </pc:sldChg>
      <pc:sldChg chg="addSp modSp new mod">
        <pc:chgData name="Yunus Törün" userId="65aa2a87-799b-490b-af26-c7c1be3a86ff" providerId="ADAL" clId="{9AEF59A0-430E-423C-BC49-D865CAAE78F7}" dt="2024-04-29T16:28:56.150" v="185" actId="1076"/>
        <pc:sldMkLst>
          <pc:docMk/>
          <pc:sldMk cId="3206408776" sldId="361"/>
        </pc:sldMkLst>
        <pc:spChg chg="add mod">
          <ac:chgData name="Yunus Törün" userId="65aa2a87-799b-490b-af26-c7c1be3a86ff" providerId="ADAL" clId="{9AEF59A0-430E-423C-BC49-D865CAAE78F7}" dt="2024-04-29T16:20:32.598" v="37" actId="1076"/>
          <ac:spMkLst>
            <pc:docMk/>
            <pc:sldMk cId="3206408776" sldId="361"/>
            <ac:spMk id="5" creationId="{798B6760-CF63-6086-557E-191B699E218A}"/>
          </ac:spMkLst>
        </pc:spChg>
        <pc:spChg chg="add mod">
          <ac:chgData name="Yunus Törün" userId="65aa2a87-799b-490b-af26-c7c1be3a86ff" providerId="ADAL" clId="{9AEF59A0-430E-423C-BC49-D865CAAE78F7}" dt="2024-04-29T16:28:56.150" v="185" actId="1076"/>
          <ac:spMkLst>
            <pc:docMk/>
            <pc:sldMk cId="3206408776" sldId="361"/>
            <ac:spMk id="7" creationId="{3BB9DE9B-DC03-DBDD-2E87-13CCA682C893}"/>
          </ac:spMkLst>
        </pc:spChg>
        <pc:picChg chg="add mod">
          <ac:chgData name="Yunus Törün" userId="65aa2a87-799b-490b-af26-c7c1be3a86ff" providerId="ADAL" clId="{9AEF59A0-430E-423C-BC49-D865CAAE78F7}" dt="2024-04-29T16:19:49.886" v="35" actId="1076"/>
          <ac:picMkLst>
            <pc:docMk/>
            <pc:sldMk cId="3206408776" sldId="361"/>
            <ac:picMk id="4" creationId="{3FDEB796-CCB9-0610-1F0B-621762C12C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4C1B0-0824-6E10-45D9-1990D0BA208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C968F4E-124B-E03E-1F89-E0B9DEE12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8EB884B-2445-EAC6-A417-DB85408D8E3F}"/>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5" name="Alt Bilgi Yer Tutucusu 4">
            <a:extLst>
              <a:ext uri="{FF2B5EF4-FFF2-40B4-BE49-F238E27FC236}">
                <a16:creationId xmlns:a16="http://schemas.microsoft.com/office/drawing/2014/main" id="{ABA4990F-9654-3488-732C-A461C4B9BD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C33832-3D6F-1A64-E0A0-8A387E6FC375}"/>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403692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378D7D-669E-CBD5-F453-3B59B5C383E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5530805-E333-0B39-D98C-1F58B689A25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5EB1A6-A48E-4754-0168-50A11A95C5DD}"/>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5" name="Alt Bilgi Yer Tutucusu 4">
            <a:extLst>
              <a:ext uri="{FF2B5EF4-FFF2-40B4-BE49-F238E27FC236}">
                <a16:creationId xmlns:a16="http://schemas.microsoft.com/office/drawing/2014/main" id="{6DDB2F1F-D45E-BBAB-982B-726E20F02B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85DC49-0A98-539A-49C3-8FC190EB9B23}"/>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335294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092F2D6-7FDB-EA34-4E86-B985C89F3C1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0B1F065-A7BD-5B5A-9411-744B22BA561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A9567C9-9866-F286-1197-FFB0383E9B4D}"/>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5" name="Alt Bilgi Yer Tutucusu 4">
            <a:extLst>
              <a:ext uri="{FF2B5EF4-FFF2-40B4-BE49-F238E27FC236}">
                <a16:creationId xmlns:a16="http://schemas.microsoft.com/office/drawing/2014/main" id="{63444F48-41C0-DA2F-808E-0B92170357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E175CB6-58F2-2944-C250-693CCB1359D9}"/>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407708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185C05-0C29-AD6F-483D-4F699FABC2C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1DDFF1-23E1-A9BB-E2C4-965EC4A9E17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E9906-B1A6-713F-C074-EABDFA8E8FED}"/>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5" name="Alt Bilgi Yer Tutucusu 4">
            <a:extLst>
              <a:ext uri="{FF2B5EF4-FFF2-40B4-BE49-F238E27FC236}">
                <a16:creationId xmlns:a16="http://schemas.microsoft.com/office/drawing/2014/main" id="{9775F471-FB76-D94E-B28C-D86FB369F0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30993D-963D-A576-1CEE-65A4E9DB121C}"/>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199711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8B276-4D65-B34B-07EB-EF4470C556A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F343297-8401-8767-357F-22EBABA96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4B074D5-D73A-509D-6D54-7BCB6F23C287}"/>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5" name="Alt Bilgi Yer Tutucusu 4">
            <a:extLst>
              <a:ext uri="{FF2B5EF4-FFF2-40B4-BE49-F238E27FC236}">
                <a16:creationId xmlns:a16="http://schemas.microsoft.com/office/drawing/2014/main" id="{D5F97D0D-1898-5B52-6A16-D59CD1FD727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78AB91-C4E7-5D6D-14AF-6DD03C864F2C}"/>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336477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D6E9C7-4E60-5A34-2405-1D2CE23646C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23697F-8EEF-B448-F32D-1C35C6D8053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A1B5F87-DD46-4C32-F667-640AC759170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E50B387-5ADA-1F34-D56F-2495438AB0D0}"/>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6" name="Alt Bilgi Yer Tutucusu 5">
            <a:extLst>
              <a:ext uri="{FF2B5EF4-FFF2-40B4-BE49-F238E27FC236}">
                <a16:creationId xmlns:a16="http://schemas.microsoft.com/office/drawing/2014/main" id="{E2F1D93A-8BEB-FAE7-2ECD-DA3A3FDCBFB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D111594-300E-BB80-C26D-11EF8AAC9960}"/>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165865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188A46-B8EB-8521-7017-35805C056A2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B9F43F7-2EEA-BA02-2A4E-91B688BF3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DD690B5-EF5D-C5BF-EEEC-47B71D5E514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DDD5739-A34A-CF52-C8D4-E0688BB16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4FADB75-EA32-2F18-69F1-11FC270D703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5AA4316-0CF7-C9D4-B86B-DC1B7BE2D895}"/>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8" name="Alt Bilgi Yer Tutucusu 7">
            <a:extLst>
              <a:ext uri="{FF2B5EF4-FFF2-40B4-BE49-F238E27FC236}">
                <a16:creationId xmlns:a16="http://schemas.microsoft.com/office/drawing/2014/main" id="{973F2A33-AAE6-A51F-C624-22C4F3FDB2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2E6DEB3-65C7-DEFA-C849-D5D495747449}"/>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140309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4D5F45-721E-6C4E-C35B-6C39ECE6927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E018348-A562-91B0-A11B-FFB69384D8F1}"/>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4" name="Alt Bilgi Yer Tutucusu 3">
            <a:extLst>
              <a:ext uri="{FF2B5EF4-FFF2-40B4-BE49-F238E27FC236}">
                <a16:creationId xmlns:a16="http://schemas.microsoft.com/office/drawing/2014/main" id="{B8A1D88A-BF82-BD08-802C-D6B7031E9A0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8AA7A7B-68E2-64D2-7B85-AD8F9CA0B31A}"/>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372614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F58FFBC-38C0-E3C4-70F0-C9C3C4CCEADB}"/>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3" name="Alt Bilgi Yer Tutucusu 2">
            <a:extLst>
              <a:ext uri="{FF2B5EF4-FFF2-40B4-BE49-F238E27FC236}">
                <a16:creationId xmlns:a16="http://schemas.microsoft.com/office/drawing/2014/main" id="{F8C1A52F-9202-2707-CC41-A2A7365D40B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E61F606-DC7E-410E-F070-C4C45398D1D1}"/>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128694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2F4AF8-6598-76B8-3D49-35A21EFCDAF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16487A3-5D3F-4084-8933-E564A8B174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A4DA2BD-8CC4-0431-9274-43CA63C09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0DA0CEF-7C85-30BB-3F62-88B98C9856C6}"/>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6" name="Alt Bilgi Yer Tutucusu 5">
            <a:extLst>
              <a:ext uri="{FF2B5EF4-FFF2-40B4-BE49-F238E27FC236}">
                <a16:creationId xmlns:a16="http://schemas.microsoft.com/office/drawing/2014/main" id="{5D24DF97-58F0-4046-CD1F-1488CB8198E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75E9711-AEE7-15C7-C3B9-9EF24AFBA090}"/>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359234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A8B18F-D9EF-2870-EB80-62C83781CEF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5C75AB9-5438-5CE1-4BCE-44DECA5496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856DBA8-B4CB-831A-62DD-6662EE9AE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15109B4-A1D0-2159-8551-11C85BADDFAD}"/>
              </a:ext>
            </a:extLst>
          </p:cNvPr>
          <p:cNvSpPr>
            <a:spLocks noGrp="1"/>
          </p:cNvSpPr>
          <p:nvPr>
            <p:ph type="dt" sz="half" idx="10"/>
          </p:nvPr>
        </p:nvSpPr>
        <p:spPr/>
        <p:txBody>
          <a:bodyPr/>
          <a:lstStyle/>
          <a:p>
            <a:fld id="{5E13836F-6181-4718-88A4-157E3872CDB2}" type="datetimeFigureOut">
              <a:rPr lang="tr-TR" smtClean="0"/>
              <a:t>29.04.2024</a:t>
            </a:fld>
            <a:endParaRPr lang="tr-TR"/>
          </a:p>
        </p:txBody>
      </p:sp>
      <p:sp>
        <p:nvSpPr>
          <p:cNvPr id="6" name="Alt Bilgi Yer Tutucusu 5">
            <a:extLst>
              <a:ext uri="{FF2B5EF4-FFF2-40B4-BE49-F238E27FC236}">
                <a16:creationId xmlns:a16="http://schemas.microsoft.com/office/drawing/2014/main" id="{70DB2F18-0F23-4FA2-DA92-FF0230316D2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421F84C-BF87-61C2-744C-3DF23A7B9A9A}"/>
              </a:ext>
            </a:extLst>
          </p:cNvPr>
          <p:cNvSpPr>
            <a:spLocks noGrp="1"/>
          </p:cNvSpPr>
          <p:nvPr>
            <p:ph type="sldNum" sz="quarter" idx="12"/>
          </p:nvPr>
        </p:nvSpPr>
        <p:spPr/>
        <p:txBody>
          <a:bodyPr/>
          <a:lstStyle/>
          <a:p>
            <a:fld id="{05B6767E-65F6-4BA9-AC30-5709D4B9FF6C}" type="slidenum">
              <a:rPr lang="tr-TR" smtClean="0"/>
              <a:t>‹#›</a:t>
            </a:fld>
            <a:endParaRPr lang="tr-TR"/>
          </a:p>
        </p:txBody>
      </p:sp>
    </p:spTree>
    <p:extLst>
      <p:ext uri="{BB962C8B-B14F-4D97-AF65-F5344CB8AC3E}">
        <p14:creationId xmlns:p14="http://schemas.microsoft.com/office/powerpoint/2010/main" val="319843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5F160AE-F274-178F-BD10-C36CFA48B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35EDDA6-B3F2-1BB2-8FFC-19A538F14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65F12D-8395-23E6-0BC9-01235781B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3836F-6181-4718-88A4-157E3872CDB2}" type="datetimeFigureOut">
              <a:rPr lang="tr-TR" smtClean="0"/>
              <a:t>29.04.2024</a:t>
            </a:fld>
            <a:endParaRPr lang="tr-TR"/>
          </a:p>
        </p:txBody>
      </p:sp>
      <p:sp>
        <p:nvSpPr>
          <p:cNvPr id="5" name="Alt Bilgi Yer Tutucusu 4">
            <a:extLst>
              <a:ext uri="{FF2B5EF4-FFF2-40B4-BE49-F238E27FC236}">
                <a16:creationId xmlns:a16="http://schemas.microsoft.com/office/drawing/2014/main" id="{26F1B8B4-03EA-D52D-233D-39FE49049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5CBDD06-0EE9-9B54-533A-149B3E7E2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767E-65F6-4BA9-AC30-5709D4B9FF6C}" type="slidenum">
              <a:rPr lang="tr-TR" smtClean="0"/>
              <a:t>‹#›</a:t>
            </a:fld>
            <a:endParaRPr lang="tr-TR"/>
          </a:p>
        </p:txBody>
      </p:sp>
    </p:spTree>
    <p:extLst>
      <p:ext uri="{BB962C8B-B14F-4D97-AF65-F5344CB8AC3E}">
        <p14:creationId xmlns:p14="http://schemas.microsoft.com/office/powerpoint/2010/main" val="14449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tmp"/></Relationships>
</file>

<file path=ppt/slides/_rels/slide1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37.tmp"/></Relationships>
</file>

<file path=ppt/slides/_rels/slide22.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Icon&#10;&#10;Description automatically generated with medium confidence">
            <a:extLst>
              <a:ext uri="{FF2B5EF4-FFF2-40B4-BE49-F238E27FC236}">
                <a16:creationId xmlns:a16="http://schemas.microsoft.com/office/drawing/2014/main" id="{DE6EEED8-152B-8877-DD95-A3F53BFC7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6255F98F-BF80-EEE6-CEDF-D1C0B5A8137D}"/>
              </a:ext>
            </a:extLst>
          </p:cNvPr>
          <p:cNvSpPr txBox="1">
            <a:spLocks/>
          </p:cNvSpPr>
          <p:nvPr/>
        </p:nvSpPr>
        <p:spPr>
          <a:xfrm>
            <a:off x="5500048" y="405080"/>
            <a:ext cx="6400800" cy="473975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ctr"/>
            <a:r>
              <a:rPr lang="en-US" sz="4400" kern="0" spc="100" dirty="0">
                <a:solidFill>
                  <a:schemeClr val="bg1"/>
                </a:solidFill>
                <a:latin typeface="Arial" panose="020B0604020202020204" pitchFamily="34" charset="0"/>
                <a:cs typeface="Arial" panose="020B0604020202020204" pitchFamily="34" charset="0"/>
              </a:rPr>
              <a:t>SÜRDÜRÜLEBİLİR TURİZM (GSTC)</a:t>
            </a:r>
          </a:p>
          <a:p>
            <a:pPr algn="ctr"/>
            <a:endParaRPr lang="en-US" sz="2400" kern="0" spc="100" dirty="0">
              <a:solidFill>
                <a:schemeClr val="bg1"/>
              </a:solidFill>
              <a:latin typeface="Arial" panose="020B0604020202020204" pitchFamily="34" charset="0"/>
              <a:cs typeface="Arial" panose="020B0604020202020204" pitchFamily="34" charset="0"/>
            </a:endParaRPr>
          </a:p>
          <a:p>
            <a:pPr algn="ctr"/>
            <a:r>
              <a:rPr lang="en-US" sz="2800" kern="0" spc="100" dirty="0">
                <a:solidFill>
                  <a:schemeClr val="bg1"/>
                </a:solidFill>
                <a:latin typeface="Arial" panose="020B0604020202020204" pitchFamily="34" charset="0"/>
                <a:cs typeface="Arial" panose="020B0604020202020204" pitchFamily="34" charset="0"/>
              </a:rPr>
              <a:t>KÜLTÜREL MİRAS VE BİO ÇEŞİTLİLİĞİN KORUNMASI MİSAFİR BİLGİLENDİRMESİ </a:t>
            </a:r>
          </a:p>
          <a:p>
            <a:pPr algn="ctr"/>
            <a:r>
              <a:rPr lang="en-US" sz="2800" kern="0" spc="100" dirty="0">
                <a:solidFill>
                  <a:schemeClr val="bg1"/>
                </a:solidFill>
                <a:latin typeface="Arial" panose="020B0604020202020204" pitchFamily="34" charset="0"/>
                <a:cs typeface="Arial" panose="020B0604020202020204" pitchFamily="34" charset="0"/>
              </a:rPr>
              <a:t>SÜRDÜRÜLEBİLİRLİK POLİTİKASI</a:t>
            </a:r>
          </a:p>
          <a:p>
            <a:endParaRPr lang="en-US" sz="2800" b="0" kern="0" spc="100" dirty="0">
              <a:solidFill>
                <a:schemeClr val="bg1"/>
              </a:solidFill>
              <a:latin typeface="Arial" panose="020B0604020202020204" pitchFamily="34" charset="0"/>
              <a:cs typeface="Arial" panose="020B0604020202020204" pitchFamily="34" charset="0"/>
            </a:endParaRPr>
          </a:p>
          <a:p>
            <a:endParaRPr lang="en-US" sz="2800" b="0" kern="0" spc="100" dirty="0">
              <a:solidFill>
                <a:schemeClr val="bg1"/>
              </a:solidFill>
              <a:latin typeface="Arial" panose="020B0604020202020204" pitchFamily="34" charset="0"/>
              <a:cs typeface="Arial" panose="020B0604020202020204" pitchFamily="34" charset="0"/>
            </a:endParaRPr>
          </a:p>
          <a:p>
            <a:endParaRPr lang="en-TR" sz="2800" b="0" kern="0" spc="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36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57AEAEB-FDD0-FBD4-945B-BE80F4609168}"/>
              </a:ext>
            </a:extLst>
          </p:cNvPr>
          <p:cNvSpPr txBox="1"/>
          <p:nvPr/>
        </p:nvSpPr>
        <p:spPr>
          <a:xfrm>
            <a:off x="174010" y="859387"/>
            <a:ext cx="6189258" cy="6093976"/>
          </a:xfrm>
          <a:prstGeom prst="rect">
            <a:avLst/>
          </a:prstGeom>
          <a:noFill/>
        </p:spPr>
        <p:txBody>
          <a:bodyPr wrap="square">
            <a:spAutoFit/>
          </a:bodyPr>
          <a:lstStyle/>
          <a:p>
            <a:r>
              <a:rPr lang="tr-TR" sz="1600" b="1" dirty="0">
                <a:solidFill>
                  <a:schemeClr val="accent1">
                    <a:lumMod val="50000"/>
                  </a:schemeClr>
                </a:solidFill>
                <a:latin typeface="Arial" panose="020B0604020202020204" pitchFamily="34" charset="0"/>
                <a:cs typeface="Arial" panose="020B0604020202020204" pitchFamily="34" charset="0"/>
              </a:rPr>
              <a:t>10. Isatis arenaria – Kelebekotu </a:t>
            </a:r>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r>
              <a:rPr lang="tr-TR" sz="1600" b="1" dirty="0">
                <a:solidFill>
                  <a:schemeClr val="accent1">
                    <a:lumMod val="50000"/>
                  </a:schemeClr>
                </a:solidFill>
                <a:latin typeface="Arial" panose="020B0604020202020204" pitchFamily="34" charset="0"/>
                <a:cs typeface="Arial" panose="020B0604020202020204" pitchFamily="34" charset="0"/>
              </a:rPr>
              <a:t> </a:t>
            </a:r>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tr-TR"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r>
              <a:rPr lang="tr-TR" sz="1600" b="1" dirty="0">
                <a:solidFill>
                  <a:schemeClr val="accent1">
                    <a:lumMod val="50000"/>
                  </a:schemeClr>
                </a:solidFill>
                <a:latin typeface="Arial" panose="020B0604020202020204" pitchFamily="34" charset="0"/>
                <a:cs typeface="Arial" panose="020B0604020202020204" pitchFamily="34" charset="0"/>
              </a:rPr>
              <a:t>11. Lathyrus undulatus – İstanbul nazendesi </a:t>
            </a:r>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r>
              <a:rPr lang="tr-TR" sz="1600" b="1" dirty="0">
                <a:solidFill>
                  <a:schemeClr val="accent1">
                    <a:lumMod val="50000"/>
                  </a:schemeClr>
                </a:solidFill>
                <a:latin typeface="Arial" panose="020B0604020202020204" pitchFamily="34" charset="0"/>
                <a:cs typeface="Arial" panose="020B0604020202020204" pitchFamily="34" charset="0"/>
              </a:rPr>
              <a:t>12. Linum tauricum subsp. bosphori – Boğaziçi keteni</a:t>
            </a:r>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r>
              <a:rPr lang="tr-TR" sz="1600" b="1" dirty="0">
                <a:solidFill>
                  <a:schemeClr val="accent1">
                    <a:lumMod val="50000"/>
                  </a:schemeClr>
                </a:solidFill>
                <a:latin typeface="Arial" panose="020B0604020202020204" pitchFamily="34" charset="0"/>
                <a:cs typeface="Arial" panose="020B0604020202020204" pitchFamily="34" charset="0"/>
              </a:rPr>
              <a:t>13. Symphytum pseudobulbosum – Karakafes otu  </a:t>
            </a:r>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a:solidFill>
                <a:schemeClr val="accent1">
                  <a:lumMod val="50000"/>
                </a:schemeClr>
              </a:solidFill>
              <a:latin typeface="Arial" panose="020B0604020202020204" pitchFamily="34" charset="0"/>
              <a:cs typeface="Arial" panose="020B0604020202020204" pitchFamily="34" charset="0"/>
            </a:endParaRPr>
          </a:p>
          <a:p>
            <a:r>
              <a:rPr lang="tr-TR" sz="1600" b="1" dirty="0">
                <a:solidFill>
                  <a:schemeClr val="accent1">
                    <a:lumMod val="50000"/>
                  </a:schemeClr>
                </a:solidFill>
                <a:latin typeface="Arial" panose="020B0604020202020204" pitchFamily="34" charset="0"/>
                <a:cs typeface="Arial" panose="020B0604020202020204" pitchFamily="34" charset="0"/>
              </a:rPr>
              <a:t>14. Verbascum degenii – Riva sığırkuyruğu                         </a:t>
            </a:r>
          </a:p>
          <a:p>
            <a:r>
              <a:rPr lang="tr-TR" sz="1800" b="1" dirty="0">
                <a:latin typeface="Times New Roman" panose="02020603050405020304" pitchFamily="18" charset="0"/>
                <a:cs typeface="Times New Roman" panose="02020603050405020304" pitchFamily="18" charset="0"/>
              </a:rPr>
              <a:t>    </a:t>
            </a:r>
          </a:p>
          <a:p>
            <a:endParaRPr lang="tr-TR" sz="1800" b="1" dirty="0">
              <a:latin typeface="Times New Roman" panose="02020603050405020304" pitchFamily="18" charset="0"/>
              <a:cs typeface="Times New Roman" panose="02020603050405020304" pitchFamily="18" charset="0"/>
            </a:endParaRPr>
          </a:p>
          <a:p>
            <a:r>
              <a:rPr lang="tr-TR" sz="1800" b="1" dirty="0">
                <a:latin typeface="Times New Roman" panose="02020603050405020304" pitchFamily="18" charset="0"/>
                <a:cs typeface="Times New Roman" panose="02020603050405020304" pitchFamily="18" charset="0"/>
              </a:rPr>
              <a:t>                  </a:t>
            </a:r>
          </a:p>
        </p:txBody>
      </p:sp>
      <p:pic>
        <p:nvPicPr>
          <p:cNvPr id="5" name="Picture 12" descr="https://encrypted-tbn0.gstatic.com/images?q=tbn:ANd9GcSUPZ8OHCF9UCoy4NM0T7Nkro2hegSTmqm-dszS-NgiDCHwZkX8Ie654rhAKr9-BhzTr5Q&amp;usqp=CAU">
            <a:extLst>
              <a:ext uri="{FF2B5EF4-FFF2-40B4-BE49-F238E27FC236}">
                <a16:creationId xmlns:a16="http://schemas.microsoft.com/office/drawing/2014/main" id="{046A02BE-A511-1926-83EE-4541DBCDA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356" y="721360"/>
            <a:ext cx="2412600" cy="10511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s://encrypted-tbn0.gstatic.com/images?q=tbn:ANd9GcSQfx8xqjXsjU4GLQa2YydR6ImEdCG3kQ_IftZvI1MlacAC_0OnjOZGvo9HnxASqhSiocU&amp;usqp=CAU">
            <a:extLst>
              <a:ext uri="{FF2B5EF4-FFF2-40B4-BE49-F238E27FC236}">
                <a16:creationId xmlns:a16="http://schemas.microsoft.com/office/drawing/2014/main" id="{9D4711E2-6A4B-A0C2-B010-575AAB65B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356" y="1832816"/>
            <a:ext cx="2412600" cy="1175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api.turkiyeyabanhayati.org/uploads/species/thumb/1588695879476_turkiye_yaban_hayat.jpg">
            <a:extLst>
              <a:ext uri="{FF2B5EF4-FFF2-40B4-BE49-F238E27FC236}">
                <a16:creationId xmlns:a16="http://schemas.microsoft.com/office/drawing/2014/main" id="{62A5F8B8-0352-0C8B-F17A-AE0252B66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4356" y="3053117"/>
            <a:ext cx="2412600" cy="1175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productimages.hepsiburada.net/s/289/375-375/110000278665245.jpg">
            <a:extLst>
              <a:ext uri="{FF2B5EF4-FFF2-40B4-BE49-F238E27FC236}">
                <a16:creationId xmlns:a16="http://schemas.microsoft.com/office/drawing/2014/main" id="{6F01F2FD-FE93-E18F-6B08-3626364DF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4356" y="4273419"/>
            <a:ext cx="2420079" cy="12998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https://encrypted-tbn0.gstatic.com/images?q=tbn:ANd9GcRBquTBH3yegeBR7WBBROr4-D8b0wwFj5OwyXg1BwVlIvNO-MXcbW_xlMP0Vj_9Kw9gQys&amp;usqp=CAU">
            <a:extLst>
              <a:ext uri="{FF2B5EF4-FFF2-40B4-BE49-F238E27FC236}">
                <a16:creationId xmlns:a16="http://schemas.microsoft.com/office/drawing/2014/main" id="{91484D04-7F23-C962-D495-BE71F0A703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6877" y="5450352"/>
            <a:ext cx="2420079" cy="1231634"/>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E65D67A2-0AD5-3D02-B71B-1AD6152C0A69}"/>
              </a:ext>
            </a:extLst>
          </p:cNvPr>
          <p:cNvSpPr txBox="1"/>
          <p:nvPr/>
        </p:nvSpPr>
        <p:spPr>
          <a:xfrm>
            <a:off x="419521" y="-22500"/>
            <a:ext cx="6189258"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68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F367BB47-AEC3-A6E8-0D08-04C358506EDA}"/>
              </a:ext>
            </a:extLst>
          </p:cNvPr>
          <p:cNvSpPr txBox="1">
            <a:spLocks/>
          </p:cNvSpPr>
          <p:nvPr/>
        </p:nvSpPr>
        <p:spPr>
          <a:xfrm>
            <a:off x="487679" y="176014"/>
            <a:ext cx="9830027"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BİYOÇEŞİTLİLİĞİN KORUNMASINI DESTEK VE TEŞVİK EYLEM PLANI </a:t>
            </a:r>
            <a:endParaRPr lang="tr-TR" sz="2000" kern="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93AF7B2-809C-D037-2C36-F71CE4D71305}"/>
              </a:ext>
            </a:extLst>
          </p:cNvPr>
          <p:cNvSpPr txBox="1">
            <a:spLocks/>
          </p:cNvSpPr>
          <p:nvPr/>
        </p:nvSpPr>
        <p:spPr>
          <a:xfrm>
            <a:off x="2040846" y="2901453"/>
            <a:ext cx="6191249" cy="1538883"/>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ctr" hangingPunct="0"/>
            <a:r>
              <a:rPr lang="tr-TR" sz="1800" dirty="0">
                <a:solidFill>
                  <a:schemeClr val="accent1">
                    <a:lumMod val="50000"/>
                  </a:schemeClr>
                </a:solidFill>
                <a:effectLst/>
                <a:latin typeface="Calibri" panose="020F0502020204030204" pitchFamily="34" charset="0"/>
                <a:ea typeface="Times New Roman" panose="02020603050405020304" pitchFamily="18" charset="0"/>
              </a:rPr>
              <a:t> </a:t>
            </a:r>
            <a:endParaRPr lang="tr-TR"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algn="ctr" hangingPunct="0"/>
            <a:r>
              <a:rPr lang="en-US" sz="1600" kern="0" dirty="0">
                <a:solidFill>
                  <a:schemeClr val="accent1">
                    <a:lumMod val="50000"/>
                  </a:schemeClr>
                </a:solidFill>
                <a:latin typeface="Arial" panose="020B0604020202020204" pitchFamily="34" charset="0"/>
                <a:cs typeface="Arial" panose="020B0604020202020204" pitchFamily="34" charset="0"/>
              </a:rPr>
              <a:t>Bio </a:t>
            </a:r>
            <a:r>
              <a:rPr lang="en-US" sz="1600" kern="0" dirty="0" err="1">
                <a:solidFill>
                  <a:schemeClr val="accent1">
                    <a:lumMod val="50000"/>
                  </a:schemeClr>
                </a:solidFill>
                <a:latin typeface="Arial" panose="020B0604020202020204" pitchFamily="34" charset="0"/>
                <a:cs typeface="Arial" panose="020B0604020202020204" pitchFamily="34" charset="0"/>
              </a:rPr>
              <a:t>çeşitliliğin</a:t>
            </a:r>
            <a:r>
              <a:rPr lang="en-US" sz="1600" kern="0" dirty="0">
                <a:solidFill>
                  <a:schemeClr val="accent1">
                    <a:lumMod val="50000"/>
                  </a:schemeClr>
                </a:solidFill>
                <a:latin typeface="Arial" panose="020B0604020202020204" pitchFamily="34" charset="0"/>
                <a:cs typeface="Arial" panose="020B0604020202020204" pitchFamily="34" charset="0"/>
              </a:rPr>
              <a:t> korunmasını </a:t>
            </a:r>
            <a:r>
              <a:rPr lang="en-US" sz="1600" kern="0" dirty="0" err="1">
                <a:solidFill>
                  <a:schemeClr val="accent1">
                    <a:lumMod val="50000"/>
                  </a:schemeClr>
                </a:solidFill>
                <a:latin typeface="Arial" panose="020B0604020202020204" pitchFamily="34" charset="0"/>
                <a:cs typeface="Arial" panose="020B0604020202020204" pitchFamily="34" charset="0"/>
              </a:rPr>
              <a:t>destekliyoruz</a:t>
            </a:r>
            <a:r>
              <a:rPr lang="en-US" sz="1600" kern="0" dirty="0">
                <a:solidFill>
                  <a:schemeClr val="accent1">
                    <a:lumMod val="50000"/>
                  </a:schemeClr>
                </a:solidFill>
                <a:latin typeface="Arial" panose="020B0604020202020204" pitchFamily="34" charset="0"/>
                <a:cs typeface="Arial" panose="020B0604020202020204" pitchFamily="34" charset="0"/>
              </a:rPr>
              <a:t>. </a:t>
            </a:r>
            <a:endParaRPr lang="tr-TR" sz="1600" kern="0" dirty="0">
              <a:solidFill>
                <a:schemeClr val="accent1">
                  <a:lumMod val="50000"/>
                </a:schemeClr>
              </a:solidFill>
              <a:latin typeface="Arial" panose="020B0604020202020204" pitchFamily="34" charset="0"/>
              <a:cs typeface="Arial" panose="020B0604020202020204" pitchFamily="34" charset="0"/>
            </a:endParaRPr>
          </a:p>
          <a:p>
            <a:pPr algn="ctr" hangingPunct="0"/>
            <a:r>
              <a:rPr lang="en-US" sz="1600" kern="0" dirty="0" err="1">
                <a:solidFill>
                  <a:schemeClr val="accent1">
                    <a:lumMod val="50000"/>
                  </a:schemeClr>
                </a:solidFill>
                <a:latin typeface="Arial" panose="020B0604020202020204" pitchFamily="34" charset="0"/>
                <a:cs typeface="Arial" panose="020B0604020202020204" pitchFamily="34" charset="0"/>
              </a:rPr>
              <a:t>Düzenli</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en-US" sz="1600" kern="0" dirty="0" err="1">
                <a:solidFill>
                  <a:schemeClr val="accent1">
                    <a:lumMod val="50000"/>
                  </a:schemeClr>
                </a:solidFill>
                <a:latin typeface="Arial" panose="020B0604020202020204" pitchFamily="34" charset="0"/>
                <a:cs typeface="Arial" panose="020B0604020202020204" pitchFamily="34" charset="0"/>
              </a:rPr>
              <a:t>olarak</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tr-TR" sz="1600" kern="0" dirty="0">
                <a:solidFill>
                  <a:schemeClr val="accent1">
                    <a:lumMod val="50000"/>
                  </a:schemeClr>
                </a:solidFill>
                <a:latin typeface="Arial" panose="020B0604020202020204" pitchFamily="34" charset="0"/>
                <a:cs typeface="Arial" panose="020B0604020202020204" pitchFamily="34" charset="0"/>
              </a:rPr>
              <a:t>h</a:t>
            </a:r>
            <a:r>
              <a:rPr lang="en-US" sz="1600" kern="0" dirty="0" err="1">
                <a:solidFill>
                  <a:schemeClr val="accent1">
                    <a:lumMod val="50000"/>
                  </a:schemeClr>
                </a:solidFill>
                <a:latin typeface="Arial" panose="020B0604020202020204" pitchFamily="34" charset="0"/>
                <a:cs typeface="Arial" panose="020B0604020202020204" pitchFamily="34" charset="0"/>
              </a:rPr>
              <a:t>ayvan</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en-US" sz="1600" kern="0" dirty="0" err="1">
                <a:solidFill>
                  <a:schemeClr val="accent1">
                    <a:lumMod val="50000"/>
                  </a:schemeClr>
                </a:solidFill>
                <a:latin typeface="Arial" panose="020B0604020202020204" pitchFamily="34" charset="0"/>
                <a:cs typeface="Arial" panose="020B0604020202020204" pitchFamily="34" charset="0"/>
              </a:rPr>
              <a:t>dernekleri</a:t>
            </a:r>
            <a:r>
              <a:rPr lang="en-US" sz="1600" kern="0" dirty="0">
                <a:solidFill>
                  <a:schemeClr val="accent1">
                    <a:lumMod val="50000"/>
                  </a:schemeClr>
                </a:solidFill>
                <a:latin typeface="Arial" panose="020B0604020202020204" pitchFamily="34" charset="0"/>
                <a:cs typeface="Arial" panose="020B0604020202020204" pitchFamily="34" charset="0"/>
              </a:rPr>
              <a:t>, Kültürel </a:t>
            </a:r>
            <a:r>
              <a:rPr lang="tr-TR" sz="1600" kern="0" dirty="0">
                <a:solidFill>
                  <a:schemeClr val="accent1">
                    <a:lumMod val="50000"/>
                  </a:schemeClr>
                </a:solidFill>
                <a:latin typeface="Arial" panose="020B0604020202020204" pitchFamily="34" charset="0"/>
                <a:cs typeface="Arial" panose="020B0604020202020204" pitchFamily="34" charset="0"/>
              </a:rPr>
              <a:t>M</a:t>
            </a:r>
            <a:r>
              <a:rPr lang="en-US" sz="1600" kern="0" dirty="0" err="1">
                <a:solidFill>
                  <a:schemeClr val="accent1">
                    <a:lumMod val="50000"/>
                  </a:schemeClr>
                </a:solidFill>
                <a:latin typeface="Arial" panose="020B0604020202020204" pitchFamily="34" charset="0"/>
                <a:cs typeface="Arial" panose="020B0604020202020204" pitchFamily="34" charset="0"/>
              </a:rPr>
              <a:t>irası</a:t>
            </a:r>
            <a:r>
              <a:rPr lang="tr-TR" sz="1600" kern="0" dirty="0">
                <a:solidFill>
                  <a:schemeClr val="accent1">
                    <a:lumMod val="50000"/>
                  </a:schemeClr>
                </a:solidFill>
                <a:latin typeface="Arial" panose="020B0604020202020204" pitchFamily="34" charset="0"/>
                <a:cs typeface="Arial" panose="020B0604020202020204" pitchFamily="34" charset="0"/>
              </a:rPr>
              <a:t>n Korunması</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tr-TR" sz="1600" kern="0" dirty="0">
                <a:solidFill>
                  <a:schemeClr val="accent1">
                    <a:lumMod val="50000"/>
                  </a:schemeClr>
                </a:solidFill>
                <a:latin typeface="Arial" panose="020B0604020202020204" pitchFamily="34" charset="0"/>
                <a:cs typeface="Arial" panose="020B0604020202020204" pitchFamily="34" charset="0"/>
              </a:rPr>
              <a:t>D</a:t>
            </a:r>
            <a:r>
              <a:rPr lang="en-US" sz="1600" kern="0" dirty="0" err="1">
                <a:solidFill>
                  <a:schemeClr val="accent1">
                    <a:lumMod val="50000"/>
                  </a:schemeClr>
                </a:solidFill>
                <a:latin typeface="Arial" panose="020B0604020202020204" pitchFamily="34" charset="0"/>
                <a:cs typeface="Arial" panose="020B0604020202020204" pitchFamily="34" charset="0"/>
              </a:rPr>
              <a:t>erneği</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en-US" sz="1600" kern="0" dirty="0" err="1">
                <a:solidFill>
                  <a:schemeClr val="accent1">
                    <a:lumMod val="50000"/>
                  </a:schemeClr>
                </a:solidFill>
                <a:latin typeface="Arial" panose="020B0604020202020204" pitchFamily="34" charset="0"/>
                <a:cs typeface="Arial" panose="020B0604020202020204" pitchFamily="34" charset="0"/>
              </a:rPr>
              <a:t>ve</a:t>
            </a:r>
            <a:endParaRPr lang="tr-TR" sz="1600" kern="0" dirty="0">
              <a:solidFill>
                <a:schemeClr val="accent1">
                  <a:lumMod val="50000"/>
                </a:schemeClr>
              </a:solidFill>
              <a:latin typeface="Arial" panose="020B0604020202020204" pitchFamily="34" charset="0"/>
              <a:cs typeface="Arial" panose="020B0604020202020204" pitchFamily="34" charset="0"/>
            </a:endParaRPr>
          </a:p>
          <a:p>
            <a:pPr algn="ctr" hangingPunct="0"/>
            <a:r>
              <a:rPr lang="en-US" sz="1600" kern="0" dirty="0" err="1">
                <a:solidFill>
                  <a:schemeClr val="accent1">
                    <a:lumMod val="50000"/>
                  </a:schemeClr>
                </a:solidFill>
                <a:latin typeface="Arial" panose="020B0604020202020204" pitchFamily="34" charset="0"/>
                <a:cs typeface="Arial" panose="020B0604020202020204" pitchFamily="34" charset="0"/>
              </a:rPr>
              <a:t>Tema’ya</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en-US" sz="1600" kern="0" dirty="0" err="1">
                <a:solidFill>
                  <a:schemeClr val="accent1">
                    <a:lumMod val="50000"/>
                  </a:schemeClr>
                </a:solidFill>
                <a:latin typeface="Arial" panose="020B0604020202020204" pitchFamily="34" charset="0"/>
                <a:cs typeface="Arial" panose="020B0604020202020204" pitchFamily="34" charset="0"/>
              </a:rPr>
              <a:t>bağışlar</a:t>
            </a:r>
            <a:r>
              <a:rPr lang="en-US" sz="1600" kern="0" dirty="0">
                <a:solidFill>
                  <a:schemeClr val="accent1">
                    <a:lumMod val="50000"/>
                  </a:schemeClr>
                </a:solidFill>
                <a:latin typeface="Arial" panose="020B0604020202020204" pitchFamily="34" charset="0"/>
                <a:cs typeface="Arial" panose="020B0604020202020204" pitchFamily="34" charset="0"/>
              </a:rPr>
              <a:t> </a:t>
            </a:r>
            <a:r>
              <a:rPr lang="en-US" sz="1600" kern="0" dirty="0" err="1">
                <a:solidFill>
                  <a:schemeClr val="accent1">
                    <a:lumMod val="50000"/>
                  </a:schemeClr>
                </a:solidFill>
                <a:latin typeface="Arial" panose="020B0604020202020204" pitchFamily="34" charset="0"/>
                <a:cs typeface="Arial" panose="020B0604020202020204" pitchFamily="34" charset="0"/>
              </a:rPr>
              <a:t>yapıyoruz</a:t>
            </a:r>
            <a:r>
              <a:rPr lang="en-US" sz="1600" kern="0" dirty="0">
                <a:solidFill>
                  <a:schemeClr val="accent1">
                    <a:lumMod val="50000"/>
                  </a:schemeClr>
                </a:solidFill>
                <a:latin typeface="Arial" panose="020B0604020202020204" pitchFamily="34" charset="0"/>
                <a:cs typeface="Arial" panose="020B0604020202020204" pitchFamily="34" charset="0"/>
              </a:rPr>
              <a:t>.</a:t>
            </a:r>
            <a:endParaRPr lang="tr-TR" sz="1600" kern="0" dirty="0">
              <a:solidFill>
                <a:schemeClr val="accent1">
                  <a:lumMod val="50000"/>
                </a:schemeClr>
              </a:solidFill>
              <a:latin typeface="Arial" panose="020B0604020202020204" pitchFamily="34" charset="0"/>
              <a:cs typeface="Arial" panose="020B0604020202020204" pitchFamily="34" charset="0"/>
            </a:endParaRPr>
          </a:p>
          <a:p>
            <a:pPr marL="228600" algn="just" fontAlgn="auto" hangingPunct="1"/>
            <a:endParaRPr lang="tr-TR" sz="1800" dirty="0">
              <a:effectLst/>
              <a:latin typeface="Times New Roman" panose="02020603050405020304" pitchFamily="18" charset="0"/>
              <a:ea typeface="Times New Roman" panose="02020603050405020304" pitchFamily="18" charset="0"/>
            </a:endParaRPr>
          </a:p>
        </p:txBody>
      </p:sp>
      <p:pic>
        <p:nvPicPr>
          <p:cNvPr id="9" name="Resim 8">
            <a:extLst>
              <a:ext uri="{FF2B5EF4-FFF2-40B4-BE49-F238E27FC236}">
                <a16:creationId xmlns:a16="http://schemas.microsoft.com/office/drawing/2014/main" id="{23342A66-2EB3-FBF8-83A3-7FB01B439C18}"/>
              </a:ext>
            </a:extLst>
          </p:cNvPr>
          <p:cNvPicPr>
            <a:picLocks noChangeAspect="1"/>
          </p:cNvPicPr>
          <p:nvPr/>
        </p:nvPicPr>
        <p:blipFill>
          <a:blip r:embed="rId3"/>
          <a:stretch>
            <a:fillRect/>
          </a:stretch>
        </p:blipFill>
        <p:spPr>
          <a:xfrm>
            <a:off x="8882300" y="882157"/>
            <a:ext cx="3166281" cy="5390865"/>
          </a:xfrm>
          <a:prstGeom prst="rect">
            <a:avLst/>
          </a:prstGeom>
        </p:spPr>
      </p:pic>
      <p:pic>
        <p:nvPicPr>
          <p:cNvPr id="4" name="Resim 3" descr="metin, yazı tipi, logo, grafik içeren bir resim&#10;&#10;Açıklama otomatik olarak oluşturuldu">
            <a:extLst>
              <a:ext uri="{FF2B5EF4-FFF2-40B4-BE49-F238E27FC236}">
                <a16:creationId xmlns:a16="http://schemas.microsoft.com/office/drawing/2014/main" id="{93FA32DF-28B9-21B5-793F-30D756844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2254" y="4629769"/>
            <a:ext cx="4173578" cy="2138959"/>
          </a:xfrm>
          <a:prstGeom prst="rect">
            <a:avLst/>
          </a:prstGeom>
        </p:spPr>
      </p:pic>
      <p:pic>
        <p:nvPicPr>
          <p:cNvPr id="7" name="Resim 6" descr="metin, yazı tipi, grafik, ekran görüntüsü içeren bir resim&#10;&#10;Açıklama otomatik olarak oluşturuldu">
            <a:extLst>
              <a:ext uri="{FF2B5EF4-FFF2-40B4-BE49-F238E27FC236}">
                <a16:creationId xmlns:a16="http://schemas.microsoft.com/office/drawing/2014/main" id="{4DDA0E24-FCF7-8095-948E-056820A6F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25219"/>
            <a:ext cx="4013200" cy="1942443"/>
          </a:xfrm>
          <a:prstGeom prst="rect">
            <a:avLst/>
          </a:prstGeom>
        </p:spPr>
      </p:pic>
      <p:graphicFrame>
        <p:nvGraphicFramePr>
          <p:cNvPr id="11" name="Tablo 10">
            <a:extLst>
              <a:ext uri="{FF2B5EF4-FFF2-40B4-BE49-F238E27FC236}">
                <a16:creationId xmlns:a16="http://schemas.microsoft.com/office/drawing/2014/main" id="{AD05A1E5-2AD4-1937-8B02-A0EA1927BAB7}"/>
              </a:ext>
            </a:extLst>
          </p:cNvPr>
          <p:cNvGraphicFramePr>
            <a:graphicFrameLocks noGrp="1"/>
          </p:cNvGraphicFramePr>
          <p:nvPr>
            <p:extLst>
              <p:ext uri="{D42A27DB-BD31-4B8C-83A1-F6EECF244321}">
                <p14:modId xmlns:p14="http://schemas.microsoft.com/office/powerpoint/2010/main" val="607752490"/>
              </p:ext>
            </p:extLst>
          </p:nvPr>
        </p:nvGraphicFramePr>
        <p:xfrm>
          <a:off x="1656080" y="2725432"/>
          <a:ext cx="7030720" cy="1846567"/>
        </p:xfrm>
        <a:graphic>
          <a:graphicData uri="http://schemas.openxmlformats.org/drawingml/2006/table">
            <a:tbl>
              <a:tblPr firstRow="1" bandRow="1">
                <a:effectLst>
                  <a:outerShdw blurRad="50800" dist="50800" dir="5400000" sx="90000" sy="90000" algn="ctr" rotWithShape="0">
                    <a:srgbClr val="000000">
                      <a:alpha val="27000"/>
                    </a:srgbClr>
                  </a:outerShdw>
                </a:effectLst>
                <a:tableStyleId>{5C22544A-7EE6-4342-B048-85BDC9FD1C3A}</a:tableStyleId>
              </a:tblPr>
              <a:tblGrid>
                <a:gridCol w="7030720">
                  <a:extLst>
                    <a:ext uri="{9D8B030D-6E8A-4147-A177-3AD203B41FA5}">
                      <a16:colId xmlns:a16="http://schemas.microsoft.com/office/drawing/2014/main" val="2841194258"/>
                    </a:ext>
                  </a:extLst>
                </a:gridCol>
              </a:tblGrid>
              <a:tr h="1846567">
                <a:tc>
                  <a:txBody>
                    <a:bodyPr/>
                    <a:lstStyle/>
                    <a:p>
                      <a:endParaRPr lang="en-US" dirty="0"/>
                    </a:p>
                  </a:txBody>
                  <a:tcPr>
                    <a:solidFill>
                      <a:schemeClr val="tx2">
                        <a:lumMod val="40000"/>
                        <a:lumOff val="60000"/>
                        <a:alpha val="21000"/>
                      </a:schemeClr>
                    </a:solidFill>
                  </a:tcPr>
                </a:tc>
                <a:extLst>
                  <a:ext uri="{0D108BD9-81ED-4DB2-BD59-A6C34878D82A}">
                    <a16:rowId xmlns:a16="http://schemas.microsoft.com/office/drawing/2014/main" val="3353163922"/>
                  </a:ext>
                </a:extLst>
              </a:tr>
            </a:tbl>
          </a:graphicData>
        </a:graphic>
      </p:graphicFrame>
    </p:spTree>
    <p:extLst>
      <p:ext uri="{BB962C8B-B14F-4D97-AF65-F5344CB8AC3E}">
        <p14:creationId xmlns:p14="http://schemas.microsoft.com/office/powerpoint/2010/main" val="1703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F367BB47-AEC3-A6E8-0D08-04C358506EDA}"/>
              </a:ext>
            </a:extLst>
          </p:cNvPr>
          <p:cNvSpPr txBox="1">
            <a:spLocks/>
          </p:cNvSpPr>
          <p:nvPr/>
        </p:nvSpPr>
        <p:spPr>
          <a:xfrm>
            <a:off x="487680" y="176014"/>
            <a:ext cx="723392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TEHDİT ALTINDAKİ YABAN HAYATI</a:t>
            </a:r>
            <a:endParaRPr lang="tr-TR" sz="2000" kern="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93AF7B2-809C-D037-2C36-F71CE4D71305}"/>
              </a:ext>
            </a:extLst>
          </p:cNvPr>
          <p:cNvSpPr txBox="1">
            <a:spLocks/>
          </p:cNvSpPr>
          <p:nvPr/>
        </p:nvSpPr>
        <p:spPr>
          <a:xfrm>
            <a:off x="50799" y="721360"/>
            <a:ext cx="11681655" cy="1015663"/>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just" hangingPunct="0"/>
            <a:r>
              <a:rPr lang="tr-TR" sz="1800" dirty="0">
                <a:effectLst/>
                <a:latin typeface="Calibri" panose="020F050202020403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algn="just" fontAlgn="auto" hangingPunct="1"/>
            <a:r>
              <a:rPr lang="tr-TR" sz="1400" b="0" kern="0" dirty="0">
                <a:solidFill>
                  <a:srgbClr val="8B634B"/>
                </a:solidFill>
                <a:latin typeface="Arial" panose="020B0604020202020204" pitchFamily="34" charset="0"/>
                <a:cs typeface="Arial" panose="020B0604020202020204" pitchFamily="34" charset="0"/>
              </a:rPr>
              <a:t>	</a:t>
            </a:r>
          </a:p>
          <a:p>
            <a:pPr lvl="0" algn="just" fontAlgn="auto" hangingPunct="1">
              <a:tabLst>
                <a:tab pos="457200" algn="l"/>
                <a:tab pos="4114800" algn="l"/>
              </a:tabLst>
            </a:pPr>
            <a:endParaRPr lang="tr-TR" sz="1600" b="0" kern="0" dirty="0">
              <a:solidFill>
                <a:srgbClr val="002D72"/>
              </a:solidFill>
              <a:latin typeface="Arial" panose="020B0604020202020204" pitchFamily="34" charset="0"/>
              <a:ea typeface="+mj-ea"/>
              <a:cs typeface="Arial" panose="020B0604020202020204" pitchFamily="34" charset="0"/>
            </a:endParaRPr>
          </a:p>
          <a:p>
            <a:pPr marL="228600" algn="just" fontAlgn="auto" hangingPunct="1"/>
            <a:endParaRPr lang="tr-TR" sz="1800" dirty="0">
              <a:effectLst/>
              <a:latin typeface="Times New Roman" panose="02020603050405020304" pitchFamily="18" charset="0"/>
              <a:ea typeface="Times New Roman" panose="02020603050405020304" pitchFamily="18" charset="0"/>
            </a:endParaRPr>
          </a:p>
        </p:txBody>
      </p:sp>
      <p:sp>
        <p:nvSpPr>
          <p:cNvPr id="7" name="Metin kutusu 6">
            <a:extLst>
              <a:ext uri="{FF2B5EF4-FFF2-40B4-BE49-F238E27FC236}">
                <a16:creationId xmlns:a16="http://schemas.microsoft.com/office/drawing/2014/main" id="{6ABE07E4-5EAE-6528-029C-E3E57BF140DD}"/>
              </a:ext>
            </a:extLst>
          </p:cNvPr>
          <p:cNvSpPr txBox="1"/>
          <p:nvPr/>
        </p:nvSpPr>
        <p:spPr>
          <a:xfrm>
            <a:off x="284031" y="721360"/>
            <a:ext cx="6196818" cy="369332"/>
          </a:xfrm>
          <a:prstGeom prst="rect">
            <a:avLst/>
          </a:prstGeom>
          <a:noFill/>
        </p:spPr>
        <p:txBody>
          <a:bodyPr wrap="square">
            <a:spAutoFit/>
          </a:bodyPr>
          <a:lstStyle/>
          <a:p>
            <a:r>
              <a:rPr lang="tr-TR" sz="1800" b="1" dirty="0">
                <a:solidFill>
                  <a:schemeClr val="tx1"/>
                </a:solidFill>
                <a:latin typeface="Times New Roman" panose="02020603050405020304" pitchFamily="18" charset="0"/>
                <a:cs typeface="Times New Roman" panose="02020603050405020304" pitchFamily="18" charset="0"/>
              </a:rPr>
              <a:t>İSTANBUL AVLAK HARİTASI</a:t>
            </a:r>
            <a:endParaRPr lang="en-US" dirty="0"/>
          </a:p>
        </p:txBody>
      </p:sp>
      <p:pic>
        <p:nvPicPr>
          <p:cNvPr id="9" name="Content Placeholder 3" descr="Screen Clipping">
            <a:extLst>
              <a:ext uri="{FF2B5EF4-FFF2-40B4-BE49-F238E27FC236}">
                <a16:creationId xmlns:a16="http://schemas.microsoft.com/office/drawing/2014/main" id="{7CB8EF73-0A5B-8C7A-DD10-69D3FD2E4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31" y="1044556"/>
            <a:ext cx="9069859" cy="5530305"/>
          </a:xfrm>
          <a:prstGeom prst="rect">
            <a:avLst/>
          </a:prstGeom>
        </p:spPr>
      </p:pic>
      <p:pic>
        <p:nvPicPr>
          <p:cNvPr id="10" name="Picture 6" descr="Screen Clipping">
            <a:extLst>
              <a:ext uri="{FF2B5EF4-FFF2-40B4-BE49-F238E27FC236}">
                <a16:creationId xmlns:a16="http://schemas.microsoft.com/office/drawing/2014/main" id="{CD304BFF-46EF-E04B-CF67-9C2626B49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390" y="1044556"/>
            <a:ext cx="2662595" cy="2687756"/>
          </a:xfrm>
          <a:prstGeom prst="rect">
            <a:avLst/>
          </a:prstGeom>
        </p:spPr>
      </p:pic>
    </p:spTree>
    <p:extLst>
      <p:ext uri="{BB962C8B-B14F-4D97-AF65-F5344CB8AC3E}">
        <p14:creationId xmlns:p14="http://schemas.microsoft.com/office/powerpoint/2010/main" val="307062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83976"/>
            <a:ext cx="12192000" cy="6858000"/>
          </a:xfrm>
          <a:prstGeom prst="rect">
            <a:avLst/>
          </a:prstGeom>
        </p:spPr>
      </p:pic>
      <p:sp>
        <p:nvSpPr>
          <p:cNvPr id="6" name="Title 1">
            <a:extLst>
              <a:ext uri="{FF2B5EF4-FFF2-40B4-BE49-F238E27FC236}">
                <a16:creationId xmlns:a16="http://schemas.microsoft.com/office/drawing/2014/main" id="{D93AF7B2-809C-D037-2C36-F71CE4D71305}"/>
              </a:ext>
            </a:extLst>
          </p:cNvPr>
          <p:cNvSpPr txBox="1">
            <a:spLocks/>
          </p:cNvSpPr>
          <p:nvPr/>
        </p:nvSpPr>
        <p:spPr>
          <a:xfrm>
            <a:off x="50800" y="721360"/>
            <a:ext cx="12049760" cy="27699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just" hangingPunct="0"/>
            <a:r>
              <a:rPr lang="tr-TR" sz="1800" dirty="0">
                <a:effectLst/>
                <a:latin typeface="Calibri" panose="020F050202020403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
        <p:nvSpPr>
          <p:cNvPr id="7" name="Metin kutusu 6">
            <a:extLst>
              <a:ext uri="{FF2B5EF4-FFF2-40B4-BE49-F238E27FC236}">
                <a16:creationId xmlns:a16="http://schemas.microsoft.com/office/drawing/2014/main" id="{EAEF42C3-5BC2-4CFA-C665-3B591805C2F2}"/>
              </a:ext>
            </a:extLst>
          </p:cNvPr>
          <p:cNvSpPr txBox="1"/>
          <p:nvPr/>
        </p:nvSpPr>
        <p:spPr>
          <a:xfrm>
            <a:off x="10160" y="794206"/>
            <a:ext cx="7432040" cy="461665"/>
          </a:xfrm>
          <a:prstGeom prst="rect">
            <a:avLst/>
          </a:prstGeom>
          <a:noFill/>
        </p:spPr>
        <p:txBody>
          <a:bodyPr wrap="square">
            <a:spAutoFit/>
          </a:bodyPr>
          <a:lstStyle/>
          <a:p>
            <a:pPr algn="just" fontAlgn="auto" hangingPunct="1"/>
            <a:endParaRPr lang="tr-TR" sz="800" dirty="0">
              <a:effectLst/>
              <a:latin typeface="Calibri" panose="020F0502020204030204" pitchFamily="34" charset="0"/>
              <a:ea typeface="Times New Roman" panose="02020603050405020304" pitchFamily="18" charset="0"/>
            </a:endParaRPr>
          </a:p>
          <a:p>
            <a:pPr algn="just" fontAlgn="auto" hangingPunct="1"/>
            <a:endParaRPr lang="tr-TR" sz="800" dirty="0">
              <a:latin typeface="Calibri" panose="020F0502020204030204" pitchFamily="34" charset="0"/>
              <a:ea typeface="Times New Roman" panose="02020603050405020304" pitchFamily="18" charset="0"/>
            </a:endParaRPr>
          </a:p>
          <a:p>
            <a:pPr algn="just" fontAlgn="auto" hangingPunct="1"/>
            <a:endParaRPr lang="tr-TR" sz="800" dirty="0">
              <a:effectLst/>
              <a:latin typeface="Times New Roman" panose="02020603050405020304" pitchFamily="18" charset="0"/>
              <a:ea typeface="Times New Roman" panose="02020603050405020304" pitchFamily="18" charset="0"/>
            </a:endParaRPr>
          </a:p>
        </p:txBody>
      </p:sp>
      <p:sp>
        <p:nvSpPr>
          <p:cNvPr id="4" name="Title 1">
            <a:extLst>
              <a:ext uri="{FF2B5EF4-FFF2-40B4-BE49-F238E27FC236}">
                <a16:creationId xmlns:a16="http://schemas.microsoft.com/office/drawing/2014/main" id="{5E171EBC-606B-425D-6E6D-2893512CEF79}"/>
              </a:ext>
            </a:extLst>
          </p:cNvPr>
          <p:cNvSpPr txBox="1">
            <a:spLocks/>
          </p:cNvSpPr>
          <p:nvPr/>
        </p:nvSpPr>
        <p:spPr>
          <a:xfrm>
            <a:off x="487680" y="176014"/>
            <a:ext cx="723392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TEHDİT ALTINDAKİ YABAN HAYATI</a:t>
            </a:r>
            <a:endParaRPr lang="tr-TR" sz="2000" kern="0"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526C7A4-AC20-08F1-97FD-60CFF81A7A87}"/>
              </a:ext>
            </a:extLst>
          </p:cNvPr>
          <p:cNvSpPr txBox="1">
            <a:spLocks/>
          </p:cNvSpPr>
          <p:nvPr/>
        </p:nvSpPr>
        <p:spPr>
          <a:xfrm>
            <a:off x="1164460" y="685321"/>
            <a:ext cx="9391135" cy="3130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1800" b="1" dirty="0">
                <a:solidFill>
                  <a:srgbClr val="FF0000"/>
                </a:solidFill>
                <a:latin typeface="Times New Roman" panose="02020603050405020304" pitchFamily="18" charset="0"/>
                <a:cs typeface="Times New Roman" panose="02020603050405020304" pitchFamily="18" charset="0"/>
              </a:rPr>
              <a:t>1 N İ S A N 2 0 2 3 - 3 1 M A R T 2 0 2 4</a:t>
            </a:r>
            <a:r>
              <a:rPr lang="tr-TR" sz="1800" b="1" dirty="0">
                <a:solidFill>
                  <a:srgbClr val="FF0000"/>
                </a:solidFill>
                <a:latin typeface="Times New Roman" panose="02020603050405020304" pitchFamily="18" charset="0"/>
                <a:cs typeface="Times New Roman" panose="02020603050405020304" pitchFamily="18" charset="0"/>
              </a:rPr>
              <a:t> </a:t>
            </a:r>
            <a:r>
              <a:rPr lang="pt-BR" sz="1800" b="1" dirty="0">
                <a:solidFill>
                  <a:srgbClr val="FF0000"/>
                </a:solidFill>
                <a:latin typeface="Times New Roman" panose="02020603050405020304" pitchFamily="18" charset="0"/>
                <a:cs typeface="Times New Roman" panose="02020603050405020304" pitchFamily="18" charset="0"/>
              </a:rPr>
              <a:t> A V </a:t>
            </a:r>
            <a:r>
              <a:rPr lang="tr-TR" sz="1800" b="1" dirty="0">
                <a:solidFill>
                  <a:srgbClr val="FF0000"/>
                </a:solidFill>
                <a:latin typeface="Times New Roman" panose="02020603050405020304" pitchFamily="18" charset="0"/>
                <a:cs typeface="Times New Roman" panose="02020603050405020304" pitchFamily="18" charset="0"/>
              </a:rPr>
              <a:t> </a:t>
            </a:r>
            <a:r>
              <a:rPr lang="pt-BR" sz="1800" b="1" dirty="0">
                <a:solidFill>
                  <a:srgbClr val="FF0000"/>
                </a:solidFill>
                <a:latin typeface="Times New Roman" panose="02020603050405020304" pitchFamily="18" charset="0"/>
                <a:cs typeface="Times New Roman" panose="02020603050405020304" pitchFamily="18" charset="0"/>
              </a:rPr>
              <a:t>T U R İ Z M İ </a:t>
            </a:r>
            <a:r>
              <a:rPr lang="tr-TR" sz="1800" b="1" dirty="0">
                <a:solidFill>
                  <a:srgbClr val="FF0000"/>
                </a:solidFill>
                <a:latin typeface="Times New Roman" panose="02020603050405020304" pitchFamily="18" charset="0"/>
                <a:cs typeface="Times New Roman" panose="02020603050405020304" pitchFamily="18" charset="0"/>
              </a:rPr>
              <a:t> </a:t>
            </a:r>
            <a:r>
              <a:rPr lang="pt-BR" sz="1800" b="1" dirty="0">
                <a:solidFill>
                  <a:srgbClr val="FF0000"/>
                </a:solidFill>
                <a:latin typeface="Times New Roman" panose="02020603050405020304" pitchFamily="18" charset="0"/>
                <a:cs typeface="Times New Roman" panose="02020603050405020304" pitchFamily="18" charset="0"/>
              </a:rPr>
              <a:t>U Y G U L A M A </a:t>
            </a:r>
            <a:r>
              <a:rPr lang="tr-TR" sz="1800" b="1" dirty="0">
                <a:solidFill>
                  <a:srgbClr val="FF0000"/>
                </a:solidFill>
                <a:latin typeface="Times New Roman" panose="02020603050405020304" pitchFamily="18" charset="0"/>
                <a:cs typeface="Times New Roman" panose="02020603050405020304" pitchFamily="18" charset="0"/>
              </a:rPr>
              <a:t> </a:t>
            </a:r>
            <a:r>
              <a:rPr lang="pt-BR" sz="1800" b="1" dirty="0">
                <a:solidFill>
                  <a:srgbClr val="FF0000"/>
                </a:solidFill>
                <a:latin typeface="Times New Roman" panose="02020603050405020304" pitchFamily="18" charset="0"/>
                <a:cs typeface="Times New Roman" panose="02020603050405020304" pitchFamily="18" charset="0"/>
              </a:rPr>
              <a:t>T A L İ M A T I</a:t>
            </a:r>
            <a:endParaRPr lang="tr-TR" sz="1800" b="1" dirty="0"/>
          </a:p>
        </p:txBody>
      </p:sp>
      <p:pic>
        <p:nvPicPr>
          <p:cNvPr id="10" name="Content Placeholder 3" descr="Screen Clipping">
            <a:extLst>
              <a:ext uri="{FF2B5EF4-FFF2-40B4-BE49-F238E27FC236}">
                <a16:creationId xmlns:a16="http://schemas.microsoft.com/office/drawing/2014/main" id="{F0B41C0E-9588-AAAA-E867-91EAA5244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578" y="1205151"/>
            <a:ext cx="5431809" cy="5306312"/>
          </a:xfrm>
          <a:prstGeom prst="rect">
            <a:avLst/>
          </a:prstGeom>
        </p:spPr>
      </p:pic>
    </p:spTree>
    <p:extLst>
      <p:ext uri="{BB962C8B-B14F-4D97-AF65-F5344CB8AC3E}">
        <p14:creationId xmlns:p14="http://schemas.microsoft.com/office/powerpoint/2010/main" val="88367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Shape&#10;&#10;Description automatically generated">
            <a:extLst>
              <a:ext uri="{FF2B5EF4-FFF2-40B4-BE49-F238E27FC236}">
                <a16:creationId xmlns:a16="http://schemas.microsoft.com/office/drawing/2014/main" id="{5186F74E-0967-EEE7-0A3E-FF6F11820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Alt Başlık 2">
            <a:extLst>
              <a:ext uri="{FF2B5EF4-FFF2-40B4-BE49-F238E27FC236}">
                <a16:creationId xmlns:a16="http://schemas.microsoft.com/office/drawing/2014/main" id="{D3313D81-5569-493B-BCDB-BEF16894198B}"/>
              </a:ext>
            </a:extLst>
          </p:cNvPr>
          <p:cNvSpPr txBox="1">
            <a:spLocks/>
          </p:cNvSpPr>
          <p:nvPr/>
        </p:nvSpPr>
        <p:spPr>
          <a:xfrm>
            <a:off x="5866674" y="1186179"/>
            <a:ext cx="5933440" cy="5720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tr-TR" sz="2000" kern="0" dirty="0">
              <a:solidFill>
                <a:srgbClr val="002D72"/>
              </a:solidFill>
              <a:latin typeface="Arial" panose="020B0604020202020204" pitchFamily="34" charset="0"/>
              <a:ea typeface="+mj-ea"/>
              <a:cs typeface="Arial" panose="020B0604020202020204" pitchFamily="34" charset="0"/>
            </a:endParaRPr>
          </a:p>
          <a:p>
            <a:pPr>
              <a:spcBef>
                <a:spcPts val="0"/>
              </a:spcBef>
            </a:pPr>
            <a:endParaRPr lang="tr-TR" sz="1800" dirty="0">
              <a:latin typeface="Calibri" panose="020F0502020204030204" pitchFamily="34" charset="0"/>
              <a:ea typeface="Calibri" panose="020F0502020204030204" pitchFamily="34" charset="0"/>
            </a:endParaRPr>
          </a:p>
        </p:txBody>
      </p:sp>
      <p:sp>
        <p:nvSpPr>
          <p:cNvPr id="7" name="Metin kutusu 6">
            <a:extLst>
              <a:ext uri="{FF2B5EF4-FFF2-40B4-BE49-F238E27FC236}">
                <a16:creationId xmlns:a16="http://schemas.microsoft.com/office/drawing/2014/main" id="{076C90CF-82BF-49CF-8689-C22934645D51}"/>
              </a:ext>
            </a:extLst>
          </p:cNvPr>
          <p:cNvSpPr txBox="1"/>
          <p:nvPr/>
        </p:nvSpPr>
        <p:spPr>
          <a:xfrm>
            <a:off x="5638800" y="2724150"/>
            <a:ext cx="914400" cy="914400"/>
          </a:xfrm>
          <a:prstGeom prst="rect">
            <a:avLst/>
          </a:prstGeom>
          <a:noFill/>
        </p:spPr>
        <p:txBody>
          <a:bodyPr wrap="square" rtlCol="0">
            <a:spAutoFit/>
          </a:bodyPr>
          <a:lstStyle/>
          <a:p>
            <a:endParaRPr lang="tr-TR" dirty="0"/>
          </a:p>
        </p:txBody>
      </p:sp>
      <p:pic>
        <p:nvPicPr>
          <p:cNvPr id="2" name="Content Placeholder 3" descr="Screen Clipping">
            <a:extLst>
              <a:ext uri="{FF2B5EF4-FFF2-40B4-BE49-F238E27FC236}">
                <a16:creationId xmlns:a16="http://schemas.microsoft.com/office/drawing/2014/main" id="{7D9D490B-E254-50CD-59ED-56864DED3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634" y="721360"/>
            <a:ext cx="5759354" cy="5993048"/>
          </a:xfrm>
          <a:prstGeom prst="rect">
            <a:avLst/>
          </a:prstGeom>
        </p:spPr>
      </p:pic>
      <p:sp>
        <p:nvSpPr>
          <p:cNvPr id="6" name="Title 1">
            <a:extLst>
              <a:ext uri="{FF2B5EF4-FFF2-40B4-BE49-F238E27FC236}">
                <a16:creationId xmlns:a16="http://schemas.microsoft.com/office/drawing/2014/main" id="{20907AB1-F72B-64A2-46F9-979FAEB0D597}"/>
              </a:ext>
            </a:extLst>
          </p:cNvPr>
          <p:cNvSpPr txBox="1">
            <a:spLocks/>
          </p:cNvSpPr>
          <p:nvPr/>
        </p:nvSpPr>
        <p:spPr>
          <a:xfrm>
            <a:off x="487680" y="176014"/>
            <a:ext cx="723392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TEHDİT ALTINDAKİ YABAN HAYATI</a:t>
            </a:r>
            <a:endParaRPr lang="tr-TR" sz="20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131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93AF7B2-809C-D037-2C36-F71CE4D71305}"/>
              </a:ext>
            </a:extLst>
          </p:cNvPr>
          <p:cNvSpPr txBox="1">
            <a:spLocks/>
          </p:cNvSpPr>
          <p:nvPr/>
        </p:nvSpPr>
        <p:spPr>
          <a:xfrm>
            <a:off x="50800" y="721360"/>
            <a:ext cx="12049760" cy="27699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just" hangingPunct="0"/>
            <a:r>
              <a:rPr lang="tr-TR" sz="1800" dirty="0">
                <a:effectLst/>
                <a:latin typeface="Calibri" panose="020F050202020403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
        <p:nvSpPr>
          <p:cNvPr id="7" name="Metin kutusu 6">
            <a:extLst>
              <a:ext uri="{FF2B5EF4-FFF2-40B4-BE49-F238E27FC236}">
                <a16:creationId xmlns:a16="http://schemas.microsoft.com/office/drawing/2014/main" id="{EAEF42C3-5BC2-4CFA-C665-3B591805C2F2}"/>
              </a:ext>
            </a:extLst>
          </p:cNvPr>
          <p:cNvSpPr txBox="1"/>
          <p:nvPr/>
        </p:nvSpPr>
        <p:spPr>
          <a:xfrm>
            <a:off x="20320" y="733246"/>
            <a:ext cx="12232640" cy="323165"/>
          </a:xfrm>
          <a:prstGeom prst="rect">
            <a:avLst/>
          </a:prstGeom>
          <a:noFill/>
        </p:spPr>
        <p:txBody>
          <a:bodyPr wrap="square">
            <a:spAutoFit/>
          </a:bodyPr>
          <a:lstStyle/>
          <a:p>
            <a:pPr algn="just" fontAlgn="auto" hangingPunct="1"/>
            <a:r>
              <a:rPr lang="tr-TR" sz="1500" kern="0" dirty="0">
                <a:solidFill>
                  <a:srgbClr val="002D72"/>
                </a:solidFill>
                <a:latin typeface="Arial" panose="020B0604020202020204" pitchFamily="34" charset="0"/>
                <a:ea typeface="+mj-ea"/>
                <a:cs typeface="Arial" panose="020B0604020202020204" pitchFamily="34" charset="0"/>
              </a:rPr>
              <a:t> </a:t>
            </a:r>
            <a:endParaRPr lang="tr-TR" sz="1500" kern="0" dirty="0">
              <a:solidFill>
                <a:srgbClr val="8B634B"/>
              </a:solidFill>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7542368C-54A4-FF7E-F24B-C1C1C491B593}"/>
              </a:ext>
            </a:extLst>
          </p:cNvPr>
          <p:cNvSpPr txBox="1">
            <a:spLocks/>
          </p:cNvSpPr>
          <p:nvPr/>
        </p:nvSpPr>
        <p:spPr>
          <a:xfrm>
            <a:off x="298886" y="153889"/>
            <a:ext cx="723392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TEHDİT ALTINDAKİ YABAN HAYATI</a:t>
            </a:r>
            <a:endParaRPr lang="tr-TR" sz="2000" kern="0" dirty="0">
              <a:solidFill>
                <a:schemeClr val="bg1"/>
              </a:solidFill>
              <a:latin typeface="Arial" panose="020B0604020202020204" pitchFamily="34" charset="0"/>
              <a:cs typeface="Arial" panose="020B0604020202020204" pitchFamily="34" charset="0"/>
            </a:endParaRPr>
          </a:p>
        </p:txBody>
      </p:sp>
      <p:pic>
        <p:nvPicPr>
          <p:cNvPr id="4" name="Content Placeholder 3" descr="Screen Clipping">
            <a:extLst>
              <a:ext uri="{FF2B5EF4-FFF2-40B4-BE49-F238E27FC236}">
                <a16:creationId xmlns:a16="http://schemas.microsoft.com/office/drawing/2014/main" id="{183C274F-F47D-66CC-F68D-DA14794C7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572" y="817856"/>
            <a:ext cx="5084959" cy="5960626"/>
          </a:xfrm>
          <a:prstGeom prst="rect">
            <a:avLst/>
          </a:prstGeom>
        </p:spPr>
      </p:pic>
    </p:spTree>
    <p:extLst>
      <p:ext uri="{BB962C8B-B14F-4D97-AF65-F5344CB8AC3E}">
        <p14:creationId xmlns:p14="http://schemas.microsoft.com/office/powerpoint/2010/main" val="337610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 y="0"/>
            <a:ext cx="12192000" cy="6858000"/>
          </a:xfrm>
          <a:prstGeom prst="rect">
            <a:avLst/>
          </a:prstGeom>
        </p:spPr>
      </p:pic>
      <p:sp>
        <p:nvSpPr>
          <p:cNvPr id="6" name="Title 1">
            <a:extLst>
              <a:ext uri="{FF2B5EF4-FFF2-40B4-BE49-F238E27FC236}">
                <a16:creationId xmlns:a16="http://schemas.microsoft.com/office/drawing/2014/main" id="{D93AF7B2-809C-D037-2C36-F71CE4D71305}"/>
              </a:ext>
            </a:extLst>
          </p:cNvPr>
          <p:cNvSpPr txBox="1">
            <a:spLocks/>
          </p:cNvSpPr>
          <p:nvPr/>
        </p:nvSpPr>
        <p:spPr>
          <a:xfrm>
            <a:off x="50800" y="721360"/>
            <a:ext cx="12049760" cy="27699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just" hangingPunct="0"/>
            <a:r>
              <a:rPr lang="tr-TR" sz="1800" dirty="0">
                <a:effectLst/>
                <a:latin typeface="Calibri" panose="020F050202020403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
        <p:nvSpPr>
          <p:cNvPr id="10" name="Alt Başlık 2">
            <a:extLst>
              <a:ext uri="{FF2B5EF4-FFF2-40B4-BE49-F238E27FC236}">
                <a16:creationId xmlns:a16="http://schemas.microsoft.com/office/drawing/2014/main" id="{651FF3BC-A529-7111-848E-B3D65EAF4C18}"/>
              </a:ext>
            </a:extLst>
          </p:cNvPr>
          <p:cNvSpPr txBox="1">
            <a:spLocks/>
          </p:cNvSpPr>
          <p:nvPr/>
        </p:nvSpPr>
        <p:spPr>
          <a:xfrm>
            <a:off x="7711440" y="2062480"/>
            <a:ext cx="4084320" cy="205232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ct val="0"/>
              </a:spcBef>
              <a:spcAft>
                <a:spcPts val="600"/>
              </a:spcAft>
            </a:pPr>
            <a:endParaRPr lang="en-US" sz="1600" kern="0" dirty="0">
              <a:solidFill>
                <a:srgbClr val="002D72"/>
              </a:solidFill>
              <a:latin typeface="Arial" panose="020B0604020202020204" pitchFamily="34" charset="0"/>
              <a:ea typeface="+mj-ea"/>
              <a:cs typeface="Arial" panose="020B0604020202020204" pitchFamily="34" charset="0"/>
            </a:endParaRPr>
          </a:p>
        </p:txBody>
      </p:sp>
      <p:sp>
        <p:nvSpPr>
          <p:cNvPr id="5" name="Metin kutusu 4">
            <a:extLst>
              <a:ext uri="{FF2B5EF4-FFF2-40B4-BE49-F238E27FC236}">
                <a16:creationId xmlns:a16="http://schemas.microsoft.com/office/drawing/2014/main" id="{5BFCFAF5-0990-CF4A-B1E6-50F0378D375E}"/>
              </a:ext>
            </a:extLst>
          </p:cNvPr>
          <p:cNvSpPr txBox="1"/>
          <p:nvPr/>
        </p:nvSpPr>
        <p:spPr>
          <a:xfrm>
            <a:off x="187657" y="176013"/>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TEHDİT ALTINDAKİ YABAN HAYATI</a:t>
            </a:r>
            <a:endParaRPr lang="tr-TR" sz="2000" b="1" kern="0" dirty="0">
              <a:solidFill>
                <a:schemeClr val="bg1"/>
              </a:solidFill>
              <a:latin typeface="Arial" panose="020B0604020202020204" pitchFamily="34" charset="0"/>
              <a:cs typeface="Arial" panose="020B0604020202020204" pitchFamily="34" charset="0"/>
            </a:endParaRPr>
          </a:p>
        </p:txBody>
      </p:sp>
      <p:pic>
        <p:nvPicPr>
          <p:cNvPr id="7" name="Content Placeholder 3" descr="Screen Clipping">
            <a:extLst>
              <a:ext uri="{FF2B5EF4-FFF2-40B4-BE49-F238E27FC236}">
                <a16:creationId xmlns:a16="http://schemas.microsoft.com/office/drawing/2014/main" id="{494F8409-4FC4-4438-F192-2C9434AE2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507" y="721358"/>
            <a:ext cx="5595583" cy="6112733"/>
          </a:xfrm>
          <a:prstGeom prst="rect">
            <a:avLst/>
          </a:prstGeom>
        </p:spPr>
      </p:pic>
    </p:spTree>
    <p:extLst>
      <p:ext uri="{BB962C8B-B14F-4D97-AF65-F5344CB8AC3E}">
        <p14:creationId xmlns:p14="http://schemas.microsoft.com/office/powerpoint/2010/main" val="250200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93AF7B2-809C-D037-2C36-F71CE4D71305}"/>
              </a:ext>
            </a:extLst>
          </p:cNvPr>
          <p:cNvSpPr txBox="1">
            <a:spLocks/>
          </p:cNvSpPr>
          <p:nvPr/>
        </p:nvSpPr>
        <p:spPr>
          <a:xfrm>
            <a:off x="50800" y="721360"/>
            <a:ext cx="12049760" cy="27699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just" hangingPunct="0"/>
            <a:r>
              <a:rPr lang="tr-TR" sz="1800" dirty="0">
                <a:effectLst/>
                <a:latin typeface="Calibri" panose="020F050202020403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
        <p:nvSpPr>
          <p:cNvPr id="5" name="Metin kutusu 4">
            <a:extLst>
              <a:ext uri="{FF2B5EF4-FFF2-40B4-BE49-F238E27FC236}">
                <a16:creationId xmlns:a16="http://schemas.microsoft.com/office/drawing/2014/main" id="{B5F28707-7C68-EA18-B5C4-AE59D40EFA69}"/>
              </a:ext>
            </a:extLst>
          </p:cNvPr>
          <p:cNvSpPr txBox="1"/>
          <p:nvPr/>
        </p:nvSpPr>
        <p:spPr>
          <a:xfrm>
            <a:off x="269544" y="160625"/>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TEHDİT ALTINDAKİ YABAN HAYATI</a:t>
            </a:r>
            <a:endParaRPr lang="tr-TR" sz="2000" b="1" kern="0" dirty="0">
              <a:solidFill>
                <a:schemeClr val="bg1"/>
              </a:solidFill>
              <a:latin typeface="Arial" panose="020B0604020202020204" pitchFamily="34" charset="0"/>
              <a:cs typeface="Arial" panose="020B0604020202020204" pitchFamily="34" charset="0"/>
            </a:endParaRPr>
          </a:p>
        </p:txBody>
      </p:sp>
      <p:pic>
        <p:nvPicPr>
          <p:cNvPr id="8" name="Content Placeholder 3" descr="Screen Clipping">
            <a:extLst>
              <a:ext uri="{FF2B5EF4-FFF2-40B4-BE49-F238E27FC236}">
                <a16:creationId xmlns:a16="http://schemas.microsoft.com/office/drawing/2014/main" id="{B80AE047-CCDF-F96E-2D84-5B0CA93FB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734" y="721360"/>
            <a:ext cx="6045957" cy="6071930"/>
          </a:xfrm>
          <a:prstGeom prst="rect">
            <a:avLst/>
          </a:prstGeom>
        </p:spPr>
      </p:pic>
    </p:spTree>
    <p:extLst>
      <p:ext uri="{BB962C8B-B14F-4D97-AF65-F5344CB8AC3E}">
        <p14:creationId xmlns:p14="http://schemas.microsoft.com/office/powerpoint/2010/main" val="268090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Shape&#10;&#10;Description automatically generated">
            <a:extLst>
              <a:ext uri="{FF2B5EF4-FFF2-40B4-BE49-F238E27FC236}">
                <a16:creationId xmlns:a16="http://schemas.microsoft.com/office/drawing/2014/main" id="{CFD818D2-3FB6-4A07-7989-4E4446E1B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Metin kutusu 7">
            <a:extLst>
              <a:ext uri="{FF2B5EF4-FFF2-40B4-BE49-F238E27FC236}">
                <a16:creationId xmlns:a16="http://schemas.microsoft.com/office/drawing/2014/main" id="{F12254E9-E2F7-44C8-BF08-BF2DCBC58500}"/>
              </a:ext>
            </a:extLst>
          </p:cNvPr>
          <p:cNvSpPr txBox="1"/>
          <p:nvPr/>
        </p:nvSpPr>
        <p:spPr>
          <a:xfrm>
            <a:off x="804672" y="4007335"/>
            <a:ext cx="6455833" cy="1497998"/>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0" name="Metin kutusu 9">
            <a:extLst>
              <a:ext uri="{FF2B5EF4-FFF2-40B4-BE49-F238E27FC236}">
                <a16:creationId xmlns:a16="http://schemas.microsoft.com/office/drawing/2014/main" id="{277B081E-234A-8DDA-728E-80DD36BEF375}"/>
              </a:ext>
            </a:extLst>
          </p:cNvPr>
          <p:cNvSpPr txBox="1"/>
          <p:nvPr/>
        </p:nvSpPr>
        <p:spPr>
          <a:xfrm>
            <a:off x="416572" y="155058"/>
            <a:ext cx="6189784"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ŞEHİR İÇİ ULAŞIM</a:t>
            </a:r>
            <a:endParaRPr lang="tr-TR" sz="2000" b="1" kern="0" dirty="0">
              <a:solidFill>
                <a:schemeClr val="bg1"/>
              </a:solidFill>
              <a:latin typeface="Arial" panose="020B0604020202020204" pitchFamily="34" charset="0"/>
              <a:cs typeface="Arial" panose="020B0604020202020204" pitchFamily="34" charset="0"/>
            </a:endParaRPr>
          </a:p>
        </p:txBody>
      </p:sp>
      <p:pic>
        <p:nvPicPr>
          <p:cNvPr id="11" name="Content Placeholder 3" descr="Screen Clipping">
            <a:extLst>
              <a:ext uri="{FF2B5EF4-FFF2-40B4-BE49-F238E27FC236}">
                <a16:creationId xmlns:a16="http://schemas.microsoft.com/office/drawing/2014/main" id="{04D841AE-2BD8-8D6A-827F-3E55036C2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71" y="828912"/>
            <a:ext cx="11306855" cy="5874029"/>
          </a:xfrm>
          <a:prstGeom prst="rect">
            <a:avLst/>
          </a:prstGeom>
        </p:spPr>
      </p:pic>
    </p:spTree>
    <p:extLst>
      <p:ext uri="{BB962C8B-B14F-4D97-AF65-F5344CB8AC3E}">
        <p14:creationId xmlns:p14="http://schemas.microsoft.com/office/powerpoint/2010/main" val="344011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93AF7B2-809C-D037-2C36-F71CE4D71305}"/>
              </a:ext>
            </a:extLst>
          </p:cNvPr>
          <p:cNvSpPr txBox="1">
            <a:spLocks/>
          </p:cNvSpPr>
          <p:nvPr/>
        </p:nvSpPr>
        <p:spPr>
          <a:xfrm>
            <a:off x="50800" y="721360"/>
            <a:ext cx="12049760" cy="27699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algn="just" hangingPunct="0"/>
            <a:r>
              <a:rPr lang="tr-TR" sz="1800" dirty="0">
                <a:effectLst/>
                <a:latin typeface="Calibri" panose="020F050202020403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
        <p:nvSpPr>
          <p:cNvPr id="9" name="Metin kutusu 8">
            <a:extLst>
              <a:ext uri="{FF2B5EF4-FFF2-40B4-BE49-F238E27FC236}">
                <a16:creationId xmlns:a16="http://schemas.microsoft.com/office/drawing/2014/main" id="{63732801-6D0A-DF37-521B-8FC0F6D7AEE4}"/>
              </a:ext>
            </a:extLst>
          </p:cNvPr>
          <p:cNvSpPr txBox="1"/>
          <p:nvPr/>
        </p:nvSpPr>
        <p:spPr>
          <a:xfrm>
            <a:off x="-20320" y="721360"/>
            <a:ext cx="12192000" cy="307777"/>
          </a:xfrm>
          <a:prstGeom prst="rect">
            <a:avLst/>
          </a:prstGeom>
          <a:noFill/>
        </p:spPr>
        <p:txBody>
          <a:bodyPr wrap="square">
            <a:spAutoFit/>
          </a:bodyPr>
          <a:lstStyle/>
          <a:p>
            <a:pPr algn="just" fontAlgn="auto" hangingPunct="1"/>
            <a:r>
              <a:rPr lang="tr-TR" sz="1400" kern="0" dirty="0">
                <a:solidFill>
                  <a:srgbClr val="8B634B"/>
                </a:solidFill>
                <a:latin typeface="Arial" panose="020B0604020202020204" pitchFamily="34" charset="0"/>
                <a:ea typeface="+mj-ea"/>
                <a:cs typeface="Arial" panose="020B0604020202020204" pitchFamily="34" charset="0"/>
              </a:rPr>
              <a:t> </a:t>
            </a:r>
          </a:p>
        </p:txBody>
      </p:sp>
      <p:sp>
        <p:nvSpPr>
          <p:cNvPr id="7" name="Metin kutusu 6">
            <a:extLst>
              <a:ext uri="{FF2B5EF4-FFF2-40B4-BE49-F238E27FC236}">
                <a16:creationId xmlns:a16="http://schemas.microsoft.com/office/drawing/2014/main" id="{3ED1F57F-8A14-9FEA-5BC3-7BF7CBA2EA5D}"/>
              </a:ext>
            </a:extLst>
          </p:cNvPr>
          <p:cNvSpPr txBox="1"/>
          <p:nvPr/>
        </p:nvSpPr>
        <p:spPr>
          <a:xfrm>
            <a:off x="668740" y="746247"/>
            <a:ext cx="12192000" cy="338554"/>
          </a:xfrm>
          <a:prstGeom prst="rect">
            <a:avLst/>
          </a:prstGeom>
          <a:noFill/>
        </p:spPr>
        <p:txBody>
          <a:bodyPr wrap="square">
            <a:spAutoFit/>
          </a:bodyPr>
          <a:lstStyle/>
          <a:p>
            <a:pPr algn="just" hangingPunct="0"/>
            <a:r>
              <a:rPr lang="tr-TR" sz="1600" b="1">
                <a:solidFill>
                  <a:srgbClr val="FF0000"/>
                </a:solidFill>
                <a:latin typeface="Times New Roman" panose="02020603050405020304" pitchFamily="18" charset="0"/>
                <a:cs typeface="Times New Roman" panose="02020603050405020304" pitchFamily="18" charset="0"/>
              </a:rPr>
              <a:t>İSTANBUL BİSİKLET HARİTASI - ISTANBUL CYCLING  MAP</a:t>
            </a:r>
            <a:endParaRPr lang="tr-TR" sz="1400" kern="0" dirty="0">
              <a:solidFill>
                <a:srgbClr val="8B634B"/>
              </a:solidFill>
              <a:latin typeface="Arial" panose="020B0604020202020204" pitchFamily="34" charset="0"/>
              <a:ea typeface="+mj-ea"/>
              <a:cs typeface="Arial" panose="020B0604020202020204" pitchFamily="34" charset="0"/>
            </a:endParaRPr>
          </a:p>
        </p:txBody>
      </p:sp>
      <p:sp>
        <p:nvSpPr>
          <p:cNvPr id="4" name="Metin kutusu 3">
            <a:extLst>
              <a:ext uri="{FF2B5EF4-FFF2-40B4-BE49-F238E27FC236}">
                <a16:creationId xmlns:a16="http://schemas.microsoft.com/office/drawing/2014/main" id="{B72020C1-5F9F-9046-B62D-35F3AA83E3BA}"/>
              </a:ext>
            </a:extLst>
          </p:cNvPr>
          <p:cNvSpPr txBox="1"/>
          <p:nvPr/>
        </p:nvSpPr>
        <p:spPr>
          <a:xfrm>
            <a:off x="282812" y="133639"/>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ŞEHİR İÇİ ULAŞIM</a:t>
            </a:r>
            <a:endParaRPr lang="tr-TR" sz="2000" b="1" kern="0" dirty="0">
              <a:solidFill>
                <a:schemeClr val="bg1"/>
              </a:solidFill>
              <a:latin typeface="Arial" panose="020B0604020202020204" pitchFamily="34" charset="0"/>
              <a:cs typeface="Arial" panose="020B0604020202020204" pitchFamily="34" charset="0"/>
            </a:endParaRPr>
          </a:p>
        </p:txBody>
      </p:sp>
      <p:pic>
        <p:nvPicPr>
          <p:cNvPr id="5" name="Content Placeholder 3" descr="Screen Clipping">
            <a:extLst>
              <a:ext uri="{FF2B5EF4-FFF2-40B4-BE49-F238E27FC236}">
                <a16:creationId xmlns:a16="http://schemas.microsoft.com/office/drawing/2014/main" id="{5DB16F46-CD58-1570-268F-D93646509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40" y="1202021"/>
            <a:ext cx="10849970" cy="5421538"/>
          </a:xfrm>
          <a:prstGeom prst="rect">
            <a:avLst/>
          </a:prstGeom>
        </p:spPr>
      </p:pic>
    </p:spTree>
    <p:extLst>
      <p:ext uri="{BB962C8B-B14F-4D97-AF65-F5344CB8AC3E}">
        <p14:creationId xmlns:p14="http://schemas.microsoft.com/office/powerpoint/2010/main" val="119896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picture containing logo&#10;&#10;Description automatically generated">
            <a:extLst>
              <a:ext uri="{FF2B5EF4-FFF2-40B4-BE49-F238E27FC236}">
                <a16:creationId xmlns:a16="http://schemas.microsoft.com/office/drawing/2014/main" id="{762505A2-5294-FC8B-E2B7-241400B365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880"/>
            <a:ext cx="12192000" cy="6858000"/>
          </a:xfrm>
          <a:prstGeom prst="rect">
            <a:avLst/>
          </a:prstGeom>
        </p:spPr>
      </p:pic>
      <p:sp>
        <p:nvSpPr>
          <p:cNvPr id="3" name="Title 1">
            <a:extLst>
              <a:ext uri="{FF2B5EF4-FFF2-40B4-BE49-F238E27FC236}">
                <a16:creationId xmlns:a16="http://schemas.microsoft.com/office/drawing/2014/main" id="{F2D1C80C-BBB4-9CCC-EA64-304BEBB8B9F6}"/>
              </a:ext>
            </a:extLst>
          </p:cNvPr>
          <p:cNvSpPr txBox="1">
            <a:spLocks/>
          </p:cNvSpPr>
          <p:nvPr/>
        </p:nvSpPr>
        <p:spPr>
          <a:xfrm>
            <a:off x="4135272" y="1346579"/>
            <a:ext cx="6469038" cy="323165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b="0" kern="0" spc="0" dirty="0">
              <a:solidFill>
                <a:srgbClr val="002D72"/>
              </a:solidFill>
              <a:latin typeface="Arial" panose="020B0604020202020204" pitchFamily="34" charset="0"/>
              <a:cs typeface="Arial" panose="020B0604020202020204" pitchFamily="34" charset="0"/>
            </a:endParaRPr>
          </a:p>
          <a:p>
            <a:pPr marL="342900" lvl="0" indent="-342900" hangingPunct="0">
              <a:buFont typeface="+mj-lt"/>
              <a:buAutoNum type="arabicPeriod"/>
              <a:tabLst>
                <a:tab pos="228600" algn="l"/>
              </a:tabLst>
            </a:pPr>
            <a:r>
              <a:rPr lang="en-US" sz="1800" b="0" i="0" kern="0" spc="0" dirty="0">
                <a:solidFill>
                  <a:srgbClr val="002D72"/>
                </a:solidFill>
                <a:latin typeface="Arial" panose="020B0604020202020204" pitchFamily="34" charset="0"/>
                <a:ea typeface="+mj-ea"/>
                <a:cs typeface="Arial" panose="020B0604020202020204" pitchFamily="34" charset="0"/>
              </a:rPr>
              <a:t>Biyoçeşitlilik</a:t>
            </a:r>
            <a:endParaRPr lang="tr-TR" sz="1800" b="0" i="0" kern="0" spc="0" dirty="0">
              <a:solidFill>
                <a:srgbClr val="002D72"/>
              </a:solidFill>
              <a:latin typeface="Arial" panose="020B0604020202020204" pitchFamily="34" charset="0"/>
              <a:ea typeface="+mj-ea"/>
              <a:cs typeface="Arial" panose="020B0604020202020204" pitchFamily="34" charset="0"/>
            </a:endParaRPr>
          </a:p>
          <a:p>
            <a:pPr marL="342900" indent="-342900" hangingPunct="0">
              <a:buFont typeface="+mj-lt"/>
              <a:buAutoNum type="arabicPeriod"/>
              <a:tabLst>
                <a:tab pos="228600" algn="l"/>
              </a:tabLst>
            </a:pPr>
            <a:r>
              <a:rPr lang="en-US" sz="1800" b="0" kern="0" dirty="0">
                <a:solidFill>
                  <a:srgbClr val="002D72"/>
                </a:solidFill>
                <a:latin typeface="Arial" panose="020B0604020202020204" pitchFamily="34" charset="0"/>
                <a:cs typeface="Arial" panose="020B0604020202020204" pitchFamily="34" charset="0"/>
              </a:rPr>
              <a:t>Biyoçeşitliliğin korunmasını destek ve teşvik eylem planı</a:t>
            </a:r>
            <a:endParaRPr lang="tr-TR" sz="1800" b="0" kern="0" dirty="0">
              <a:solidFill>
                <a:srgbClr val="002D72"/>
              </a:solidFill>
              <a:latin typeface="Arial" panose="020B0604020202020204" pitchFamily="34" charset="0"/>
              <a:cs typeface="Arial" panose="020B0604020202020204" pitchFamily="34" charset="0"/>
            </a:endParaRPr>
          </a:p>
          <a:p>
            <a:pPr marL="342900" indent="-342900" hangingPunct="0">
              <a:buFont typeface="+mj-lt"/>
              <a:buAutoNum type="arabicPeriod"/>
              <a:tabLst>
                <a:tab pos="228600" algn="l"/>
              </a:tabLst>
            </a:pPr>
            <a:r>
              <a:rPr lang="en-US" sz="1800" b="0" kern="0" dirty="0">
                <a:solidFill>
                  <a:srgbClr val="002D72"/>
                </a:solidFill>
                <a:latin typeface="Arial" panose="020B0604020202020204" pitchFamily="34" charset="0"/>
                <a:cs typeface="Arial" panose="020B0604020202020204" pitchFamily="34" charset="0"/>
              </a:rPr>
              <a:t>Yaban Hayatı</a:t>
            </a:r>
            <a:endParaRPr lang="tr-TR" sz="1800" b="0" kern="0" dirty="0">
              <a:solidFill>
                <a:srgbClr val="002D72"/>
              </a:solidFill>
              <a:latin typeface="Arial" panose="020B0604020202020204" pitchFamily="34" charset="0"/>
              <a:cs typeface="Arial" panose="020B0604020202020204" pitchFamily="34" charset="0"/>
            </a:endParaRPr>
          </a:p>
          <a:p>
            <a:pPr marL="342900" lvl="0" indent="-342900" hangingPunct="0">
              <a:buFont typeface="+mj-lt"/>
              <a:buAutoNum type="arabicPeriod"/>
              <a:tabLst>
                <a:tab pos="228600" algn="l"/>
              </a:tabLst>
            </a:pPr>
            <a:r>
              <a:rPr lang="en-US" sz="1800" b="0" i="0" kern="0" spc="0" dirty="0">
                <a:solidFill>
                  <a:srgbClr val="002D72"/>
                </a:solidFill>
                <a:latin typeface="Arial" panose="020B0604020202020204" pitchFamily="34" charset="0"/>
                <a:ea typeface="+mj-ea"/>
                <a:cs typeface="Arial" panose="020B0604020202020204" pitchFamily="34" charset="0"/>
              </a:rPr>
              <a:t>Şehir içi Ulaşım</a:t>
            </a:r>
          </a:p>
          <a:p>
            <a:pPr marL="342900" lvl="0" indent="-342900" hangingPunct="0">
              <a:buFont typeface="+mj-lt"/>
              <a:buAutoNum type="arabicPeriod"/>
              <a:tabLst>
                <a:tab pos="228600" algn="l"/>
              </a:tabLst>
            </a:pPr>
            <a:r>
              <a:rPr lang="en-US" sz="1800" b="0" kern="0" dirty="0">
                <a:solidFill>
                  <a:srgbClr val="002D72"/>
                </a:solidFill>
                <a:latin typeface="Arial" panose="020B0604020202020204" pitchFamily="34" charset="0"/>
                <a:cs typeface="Arial" panose="020B0604020202020204" pitchFamily="34" charset="0"/>
              </a:rPr>
              <a:t>Kültürel Miras</a:t>
            </a:r>
            <a:endParaRPr lang="tr-TR" sz="1800" b="0" i="0" kern="0" spc="0" dirty="0">
              <a:solidFill>
                <a:srgbClr val="002D72"/>
              </a:solidFill>
              <a:latin typeface="Arial" panose="020B0604020202020204" pitchFamily="34" charset="0"/>
              <a:ea typeface="+mj-ea"/>
              <a:cs typeface="Arial" panose="020B0604020202020204" pitchFamily="34" charset="0"/>
            </a:endParaRPr>
          </a:p>
          <a:p>
            <a:pPr marL="342900" lvl="0" indent="-342900" hangingPunct="0">
              <a:buFont typeface="+mj-lt"/>
              <a:buAutoNum type="arabicPeriod"/>
              <a:tabLst>
                <a:tab pos="228600" algn="l"/>
              </a:tabLst>
            </a:pPr>
            <a:r>
              <a:rPr lang="en-US" sz="1800" b="0" i="0" kern="0" spc="0" dirty="0">
                <a:solidFill>
                  <a:srgbClr val="002D72"/>
                </a:solidFill>
                <a:latin typeface="Arial" panose="020B0604020202020204" pitchFamily="34" charset="0"/>
                <a:ea typeface="+mj-ea"/>
                <a:cs typeface="Arial" panose="020B0604020202020204" pitchFamily="34" charset="0"/>
              </a:rPr>
              <a:t>Zararlı Kimyasal kullanımı</a:t>
            </a:r>
          </a:p>
          <a:p>
            <a:pPr marL="342900" lvl="0" indent="-342900" hangingPunct="0">
              <a:buFont typeface="+mj-lt"/>
              <a:buAutoNum type="arabicPeriod"/>
              <a:tabLst>
                <a:tab pos="228600" algn="l"/>
              </a:tabLst>
            </a:pPr>
            <a:r>
              <a:rPr lang="en-US" sz="1800" b="0" kern="0" dirty="0">
                <a:solidFill>
                  <a:srgbClr val="002D72"/>
                </a:solidFill>
                <a:latin typeface="Arial" panose="020B0604020202020204" pitchFamily="34" charset="0"/>
                <a:cs typeface="Arial" panose="020B0604020202020204" pitchFamily="34" charset="0"/>
              </a:rPr>
              <a:t>Yasadışı yaban hayatı ticareti</a:t>
            </a:r>
            <a:endParaRPr lang="en-US" sz="1800" b="0" i="0" kern="0" spc="0" dirty="0">
              <a:solidFill>
                <a:srgbClr val="002D72"/>
              </a:solidFill>
              <a:latin typeface="Arial" panose="020B0604020202020204" pitchFamily="34" charset="0"/>
              <a:ea typeface="+mj-ea"/>
              <a:cs typeface="Arial" panose="020B0604020202020204" pitchFamily="34" charset="0"/>
            </a:endParaRPr>
          </a:p>
          <a:p>
            <a:pPr marL="342900" lvl="0" indent="-342900" hangingPunct="0">
              <a:buFont typeface="+mj-lt"/>
              <a:buAutoNum type="arabicPeriod"/>
              <a:tabLst>
                <a:tab pos="228600" algn="l"/>
              </a:tabLst>
            </a:pPr>
            <a:r>
              <a:rPr lang="en-US" sz="1800" b="0" i="0" kern="0" spc="0" dirty="0">
                <a:solidFill>
                  <a:srgbClr val="002D72"/>
                </a:solidFill>
                <a:latin typeface="Arial" panose="020B0604020202020204" pitchFamily="34" charset="0"/>
                <a:ea typeface="+mj-ea"/>
                <a:cs typeface="Arial" panose="020B0604020202020204" pitchFamily="34" charset="0"/>
              </a:rPr>
              <a:t>Sürdürülebilir</a:t>
            </a:r>
            <a:r>
              <a:rPr lang="en-US" sz="1800" b="0" kern="0" dirty="0">
                <a:solidFill>
                  <a:srgbClr val="002D72"/>
                </a:solidFill>
                <a:latin typeface="Arial" panose="020B0604020202020204" pitchFamily="34" charset="0"/>
                <a:cs typeface="Arial" panose="020B0604020202020204" pitchFamily="34" charset="0"/>
              </a:rPr>
              <a:t>lik politikası</a:t>
            </a:r>
          </a:p>
          <a:p>
            <a:pPr marL="342900" lvl="0" indent="-342900" hangingPunct="0">
              <a:buFont typeface="+mj-lt"/>
              <a:buAutoNum type="arabicPeriod"/>
              <a:tabLst>
                <a:tab pos="228600" algn="l"/>
              </a:tabLst>
            </a:pPr>
            <a:r>
              <a:rPr lang="en-US" sz="1800" b="0" i="0" kern="0" spc="0" dirty="0">
                <a:solidFill>
                  <a:srgbClr val="002D72"/>
                </a:solidFill>
                <a:latin typeface="Arial" panose="020B0604020202020204" pitchFamily="34" charset="0"/>
                <a:ea typeface="+mj-ea"/>
                <a:cs typeface="Arial" panose="020B0604020202020204" pitchFamily="34" charset="0"/>
              </a:rPr>
              <a:t>Sürdürülebilirlik Satınalma politikası</a:t>
            </a:r>
            <a:endParaRPr lang="tr-TR" sz="1800" b="0" i="0" kern="0" spc="0" dirty="0">
              <a:solidFill>
                <a:srgbClr val="002D72"/>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500" b="0" kern="0" spc="0" dirty="0">
              <a:solidFill>
                <a:srgbClr val="002D7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500" b="1" kern="0" spc="0" dirty="0">
              <a:solidFill>
                <a:srgbClr val="002D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8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Shape&#10;&#10;Description automatically generated">
            <a:extLst>
              <a:ext uri="{FF2B5EF4-FFF2-40B4-BE49-F238E27FC236}">
                <a16:creationId xmlns:a16="http://schemas.microsoft.com/office/drawing/2014/main" id="{81A2A942-97E0-8A90-7AA7-D284BBF9D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97" y="0"/>
            <a:ext cx="12192000" cy="6858000"/>
          </a:xfrm>
          <a:prstGeom prst="rect">
            <a:avLst/>
          </a:prstGeom>
        </p:spPr>
      </p:pic>
      <p:sp>
        <p:nvSpPr>
          <p:cNvPr id="19" name="Alt Başlık 2">
            <a:extLst>
              <a:ext uri="{FF2B5EF4-FFF2-40B4-BE49-F238E27FC236}">
                <a16:creationId xmlns:a16="http://schemas.microsoft.com/office/drawing/2014/main" id="{D3313D81-5569-493B-BCDB-BEF16894198B}"/>
              </a:ext>
            </a:extLst>
          </p:cNvPr>
          <p:cNvSpPr txBox="1">
            <a:spLocks/>
          </p:cNvSpPr>
          <p:nvPr/>
        </p:nvSpPr>
        <p:spPr>
          <a:xfrm>
            <a:off x="3057665" y="1050444"/>
            <a:ext cx="5560640" cy="694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tr-TR" sz="1800" kern="0" dirty="0">
              <a:solidFill>
                <a:srgbClr val="002D72"/>
              </a:solidFill>
              <a:latin typeface="Arial" panose="020B0604020202020204" pitchFamily="34" charset="0"/>
              <a:ea typeface="+mj-ea"/>
              <a:cs typeface="Arial" panose="020B0604020202020204" pitchFamily="34" charset="0"/>
            </a:endParaRPr>
          </a:p>
        </p:txBody>
      </p:sp>
      <p:sp>
        <p:nvSpPr>
          <p:cNvPr id="14" name="Alt Başlık 2">
            <a:extLst>
              <a:ext uri="{FF2B5EF4-FFF2-40B4-BE49-F238E27FC236}">
                <a16:creationId xmlns:a16="http://schemas.microsoft.com/office/drawing/2014/main" id="{1F695263-9AB4-46ED-8AC5-7DE4F4C5C305}"/>
              </a:ext>
            </a:extLst>
          </p:cNvPr>
          <p:cNvSpPr txBox="1">
            <a:spLocks/>
          </p:cNvSpPr>
          <p:nvPr/>
        </p:nvSpPr>
        <p:spPr>
          <a:xfrm>
            <a:off x="6847635" y="5339514"/>
            <a:ext cx="3541340" cy="6945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pPr>
            <a:endParaRPr lang="tr-TR" sz="1600" kern="0" dirty="0">
              <a:solidFill>
                <a:srgbClr val="002D72"/>
              </a:solidFill>
              <a:latin typeface="Arial" panose="020B0604020202020204" pitchFamily="34" charset="0"/>
              <a:ea typeface="+mj-ea"/>
              <a:cs typeface="Arial" panose="020B0604020202020204" pitchFamily="34" charset="0"/>
            </a:endParaRPr>
          </a:p>
        </p:txBody>
      </p:sp>
      <p:sp>
        <p:nvSpPr>
          <p:cNvPr id="15" name="Alt Başlık 2">
            <a:extLst>
              <a:ext uri="{FF2B5EF4-FFF2-40B4-BE49-F238E27FC236}">
                <a16:creationId xmlns:a16="http://schemas.microsoft.com/office/drawing/2014/main" id="{F6ADDD32-363A-4B38-ABD8-266E32C9E091}"/>
              </a:ext>
            </a:extLst>
          </p:cNvPr>
          <p:cNvSpPr txBox="1">
            <a:spLocks/>
          </p:cNvSpPr>
          <p:nvPr/>
        </p:nvSpPr>
        <p:spPr>
          <a:xfrm>
            <a:off x="771665" y="5418373"/>
            <a:ext cx="3541340" cy="6945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tr-TR" sz="1600" kern="0" dirty="0">
              <a:solidFill>
                <a:srgbClr val="002D72"/>
              </a:solidFill>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CBE6A016-AFB6-1191-A0F9-0B6FB7813C99}"/>
              </a:ext>
            </a:extLst>
          </p:cNvPr>
          <p:cNvSpPr txBox="1">
            <a:spLocks/>
          </p:cNvSpPr>
          <p:nvPr/>
        </p:nvSpPr>
        <p:spPr>
          <a:xfrm>
            <a:off x="-1393409" y="692265"/>
            <a:ext cx="8596668" cy="4530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b="1">
                <a:solidFill>
                  <a:srgbClr val="FF0000"/>
                </a:solidFill>
                <a:latin typeface="Times New Roman" panose="02020603050405020304" pitchFamily="18" charset="0"/>
                <a:cs typeface="Times New Roman" panose="02020603050405020304" pitchFamily="18" charset="0"/>
              </a:rPr>
              <a:t>İSPARK BİSİKLET VE SCOOTER</a:t>
            </a:r>
            <a:endParaRPr lang="tr-TR" sz="2400" b="1" dirty="0">
              <a:solidFill>
                <a:srgbClr val="FF0000"/>
              </a:solidFill>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A80B6D68-B367-BE97-F0BE-807258791D86}"/>
              </a:ext>
            </a:extLst>
          </p:cNvPr>
          <p:cNvSpPr txBox="1"/>
          <p:nvPr/>
        </p:nvSpPr>
        <p:spPr>
          <a:xfrm>
            <a:off x="105997" y="161467"/>
            <a:ext cx="6789760"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ŞEHİR İÇİ ULAŞIM</a:t>
            </a:r>
            <a:endParaRPr lang="tr-TR" sz="2000" b="1" kern="0" dirty="0">
              <a:solidFill>
                <a:schemeClr val="bg1"/>
              </a:solidFill>
              <a:latin typeface="Arial" panose="020B0604020202020204" pitchFamily="34" charset="0"/>
              <a:cs typeface="Arial" panose="020B0604020202020204" pitchFamily="34" charset="0"/>
            </a:endParaRPr>
          </a:p>
        </p:txBody>
      </p:sp>
      <p:pic>
        <p:nvPicPr>
          <p:cNvPr id="9" name="Picture 2" descr="https://www.cyclistmag.com.tr/wp-content/uploads/2019/11/IMG_9161-1-1024x683.jpg">
            <a:extLst>
              <a:ext uri="{FF2B5EF4-FFF2-40B4-BE49-F238E27FC236}">
                <a16:creationId xmlns:a16="http://schemas.microsoft.com/office/drawing/2014/main" id="{BCC65BEA-1FF2-4008-1339-D9757BF0C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93" y="1169463"/>
            <a:ext cx="5135838" cy="21912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stanbul'da scooterlar için ücret tarifesi ve hız sınırı belli oldu -  Evrensel">
            <a:extLst>
              <a:ext uri="{FF2B5EF4-FFF2-40B4-BE49-F238E27FC236}">
                <a16:creationId xmlns:a16="http://schemas.microsoft.com/office/drawing/2014/main" id="{860AEC61-14A6-8F50-51C5-28CEF88FF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738" y="1145346"/>
            <a:ext cx="5135839" cy="2191265"/>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a:extLst>
              <a:ext uri="{FF2B5EF4-FFF2-40B4-BE49-F238E27FC236}">
                <a16:creationId xmlns:a16="http://schemas.microsoft.com/office/drawing/2014/main" id="{AB4E6E62-D7D9-A7EC-AE83-DB586B829DB5}"/>
              </a:ext>
            </a:extLst>
          </p:cNvPr>
          <p:cNvSpPr txBox="1"/>
          <p:nvPr/>
        </p:nvSpPr>
        <p:spPr>
          <a:xfrm>
            <a:off x="371658" y="3890199"/>
            <a:ext cx="10932654" cy="2292935"/>
          </a:xfrm>
          <a:prstGeom prst="rect">
            <a:avLst/>
          </a:prstGeom>
          <a:noFill/>
        </p:spPr>
        <p:txBody>
          <a:bodyPr wrap="square">
            <a:spAutoFit/>
          </a:bodyPr>
          <a:lstStyle/>
          <a:p>
            <a:pPr marL="171450" indent="-171450">
              <a:buFont typeface="Wingdings" panose="05000000000000000000" pitchFamily="2" charset="2"/>
              <a:buChar char="Ø"/>
            </a:pPr>
            <a:r>
              <a:rPr lang="tr-TR" sz="1100" b="1" dirty="0">
                <a:solidFill>
                  <a:schemeClr val="accent1">
                    <a:lumMod val="50000"/>
                  </a:schemeClr>
                </a:solidFill>
                <a:latin typeface="Times New Roman" panose="02020603050405020304" pitchFamily="18" charset="0"/>
                <a:cs typeface="Times New Roman" panose="02020603050405020304" pitchFamily="18" charset="0"/>
              </a:rPr>
              <a:t>Örneğin; iki adet bisiklet kiralamak istendi. Bisiklet başına hesaba *** TL’lik bir bloke konuyor. Limitinizin ***TL’sine bloke konulduktan sonra cep telefonu bilginizi alıyor ve kredi kartınızı herhangi bir şifre girmeksizin geri alıyorsunuz. Bu aşamadan sonra cep telefonunuza bir kiralama şifresi geliyor. Bu şifre ile beraber park ünitesine giderek bisikleti alabiliyorsunuz. Bisikleti iki saat kullandığınızı varsayalım. İki saat sonra bisikleti park yerine götürdünüz. 2 saat kullanım ücreti (XXTL/1 bisiklet) bloke edilen XXTL’den düşülüyor. Kalan bakiyenin blokesini sistemsel olarak ertesi gün gece saat 23:00’de serbest bırakıyoruz. Paranız bankanızın iade sürecine bağlı olarak size geri ödeniyor. </a:t>
            </a:r>
          </a:p>
          <a:p>
            <a:pPr marL="171450" indent="-171450">
              <a:buFont typeface="Wingdings" panose="05000000000000000000" pitchFamily="2" charset="2"/>
              <a:buChar char="Ø"/>
            </a:pPr>
            <a:r>
              <a:rPr lang="tr-TR" sz="1100" b="1" dirty="0">
                <a:solidFill>
                  <a:schemeClr val="accent1">
                    <a:lumMod val="50000"/>
                  </a:schemeClr>
                </a:solidFill>
                <a:latin typeface="Times New Roman" panose="02020603050405020304" pitchFamily="18" charset="0"/>
                <a:cs typeface="Times New Roman" panose="02020603050405020304" pitchFamily="18" charset="0"/>
              </a:rPr>
              <a:t>Elektrikli  scooter kiralama yapabilmek için telefonlarınıza scoteer markasının uygulamasını indirmeniz gerekmektedir. Uygulama üzerinden gerekli kayıt bilgilerinizi doldurup banka ya da kredi kartınızı uygulamaya tanımladığınız taktirde üye işlemleriniz tamamlanır ve kiralamaya hazır duruma gelirsiniz.</a:t>
            </a:r>
            <a:r>
              <a:rPr lang="en-US" sz="1100" b="1" dirty="0">
                <a:solidFill>
                  <a:schemeClr val="accent1">
                    <a:lumMod val="50000"/>
                  </a:schemeClr>
                </a:solidFill>
                <a:latin typeface="Times New Roman" panose="02020603050405020304" pitchFamily="18" charset="0"/>
                <a:cs typeface="Times New Roman" panose="02020603050405020304" pitchFamily="18" charset="0"/>
              </a:rPr>
              <a:t> </a:t>
            </a:r>
            <a:endParaRPr lang="tr-TR" sz="1100" b="1" dirty="0">
              <a:solidFill>
                <a:schemeClr val="accent1">
                  <a:lumMod val="50000"/>
                </a:schemeClr>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sz="1100" dirty="0">
                <a:solidFill>
                  <a:schemeClr val="accent1">
                    <a:lumMod val="50000"/>
                  </a:schemeClr>
                </a:solidFill>
                <a:latin typeface="Times New Roman" panose="02020603050405020304" pitchFamily="18" charset="0"/>
                <a:cs typeface="Times New Roman" panose="02020603050405020304" pitchFamily="18" charset="0"/>
              </a:rPr>
              <a:t>For example; two bicycles were wanted to be rented. A block of ***TL is placed on the account per bicycle. After ***TL of your limit is blocked, you get your cell phone information and get your credit card back without entering any password. After this stage, you receive a rental password on your cell phone. With this code, you can go to the parking unit and pick up the bike. Suppose you use the bike for two hours. After two hours, you take the bike back to the parking lot. The 2-hour usage fee (XXTL/1 bike) is deducted from the blocked XXTL. We systematically unblock the remaining balance at 23:00 the next day at night. Your money is paid back to you depending on your bank's refund process. </a:t>
            </a:r>
            <a:endParaRPr lang="tr-TR" sz="1100" dirty="0">
              <a:solidFill>
                <a:schemeClr val="accent1">
                  <a:lumMod val="50000"/>
                </a:schemeClr>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Ø"/>
            </a:pPr>
            <a:r>
              <a:rPr lang="en-US" sz="1100" dirty="0">
                <a:solidFill>
                  <a:schemeClr val="accent1">
                    <a:lumMod val="50000"/>
                  </a:schemeClr>
                </a:solidFill>
                <a:latin typeface="Times New Roman" panose="02020603050405020304" pitchFamily="18" charset="0"/>
                <a:cs typeface="Times New Roman" panose="02020603050405020304" pitchFamily="18" charset="0"/>
              </a:rPr>
              <a:t>In order to rent an electric scooter, you need to download the scoteer brand's application to your phones. If you fill in your required registration information through the application and define your debit or credit card to the application, your member transactions are completed and you are ready to rent.</a:t>
            </a:r>
            <a:endParaRPr lang="tr-TR" sz="11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2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Shape&#10;&#10;Description automatically generated">
            <a:extLst>
              <a:ext uri="{FF2B5EF4-FFF2-40B4-BE49-F238E27FC236}">
                <a16:creationId xmlns:a16="http://schemas.microsoft.com/office/drawing/2014/main" id="{BCE6743B-757D-E89B-2F97-6BE1F9403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90"/>
            <a:ext cx="12192000" cy="6858000"/>
          </a:xfrm>
          <a:prstGeom prst="rect">
            <a:avLst/>
          </a:prstGeom>
        </p:spPr>
      </p:pic>
      <p:sp>
        <p:nvSpPr>
          <p:cNvPr id="8" name="Metin kutusu 7">
            <a:extLst>
              <a:ext uri="{FF2B5EF4-FFF2-40B4-BE49-F238E27FC236}">
                <a16:creationId xmlns:a16="http://schemas.microsoft.com/office/drawing/2014/main" id="{F12254E9-E2F7-44C8-BF08-BF2DCBC58500}"/>
              </a:ext>
            </a:extLst>
          </p:cNvPr>
          <p:cNvSpPr txBox="1"/>
          <p:nvPr/>
        </p:nvSpPr>
        <p:spPr>
          <a:xfrm>
            <a:off x="3379892" y="1570386"/>
            <a:ext cx="5703148" cy="624549"/>
          </a:xfrm>
          <a:prstGeom prst="rect">
            <a:avLst/>
          </a:prstGeom>
        </p:spPr>
        <p:txBody>
          <a:bodyPr vert="horz" lIns="91440" tIns="45720" rIns="91440" bIns="45720" rtlCol="0" anchor="b">
            <a:normAutofit/>
          </a:bodyPr>
          <a:lstStyle/>
          <a:p>
            <a:pPr indent="-571500" algn="just">
              <a:lnSpc>
                <a:spcPct val="85000"/>
              </a:lnSpc>
              <a:spcBef>
                <a:spcPct val="0"/>
              </a:spcBef>
              <a:spcAft>
                <a:spcPts val="600"/>
              </a:spcAft>
            </a:pPr>
            <a:endParaRPr lang="tr-TR" sz="2400" kern="0" dirty="0">
              <a:solidFill>
                <a:srgbClr val="002D72"/>
              </a:solidFill>
              <a:latin typeface="Arial" panose="020B0604020202020204" pitchFamily="34" charset="0"/>
              <a:ea typeface="+mj-ea"/>
              <a:cs typeface="Arial" panose="020B0604020202020204" pitchFamily="34" charset="0"/>
            </a:endParaRPr>
          </a:p>
        </p:txBody>
      </p:sp>
      <p:sp>
        <p:nvSpPr>
          <p:cNvPr id="14" name="Metin kutusu 13">
            <a:extLst>
              <a:ext uri="{FF2B5EF4-FFF2-40B4-BE49-F238E27FC236}">
                <a16:creationId xmlns:a16="http://schemas.microsoft.com/office/drawing/2014/main" id="{05C6F06E-6C98-49BC-A278-DC30CF39D48C}"/>
              </a:ext>
            </a:extLst>
          </p:cNvPr>
          <p:cNvSpPr txBox="1"/>
          <p:nvPr/>
        </p:nvSpPr>
        <p:spPr>
          <a:xfrm>
            <a:off x="264161" y="4905785"/>
            <a:ext cx="7000240" cy="994068"/>
          </a:xfrm>
          <a:prstGeom prst="rect">
            <a:avLst/>
          </a:prstGeom>
        </p:spPr>
        <p:txBody>
          <a:bodyPr vert="horz" lIns="91440" tIns="45720" rIns="91440" bIns="45720" rtlCol="0" anchor="b">
            <a:noAutofit/>
          </a:bodyPr>
          <a:lstStyle/>
          <a:p>
            <a:pPr marL="571500" indent="-571500" defTabSz="914400">
              <a:lnSpc>
                <a:spcPct val="85000"/>
              </a:lnSpc>
              <a:spcBef>
                <a:spcPct val="0"/>
              </a:spcBef>
              <a:spcAft>
                <a:spcPts val="600"/>
              </a:spcAft>
            </a:pPr>
            <a:endParaRPr lang="tr-TR" sz="2200" kern="0" dirty="0">
              <a:solidFill>
                <a:srgbClr val="002D72"/>
              </a:solidFill>
              <a:latin typeface="Arial" panose="020B0604020202020204" pitchFamily="34" charset="0"/>
              <a:ea typeface="+mj-ea"/>
              <a:cs typeface="Arial" panose="020B0604020202020204" pitchFamily="34" charset="0"/>
            </a:endParaRPr>
          </a:p>
        </p:txBody>
      </p:sp>
      <p:pic>
        <p:nvPicPr>
          <p:cNvPr id="2" name="Picture 3" descr="Istanbul Havalimanı Havaist İETT Güzergah Haritası">
            <a:extLst>
              <a:ext uri="{FF2B5EF4-FFF2-40B4-BE49-F238E27FC236}">
                <a16:creationId xmlns:a16="http://schemas.microsoft.com/office/drawing/2014/main" id="{B1212E5B-4DDF-AC77-FFC5-D06EF0B51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51" y="1373768"/>
            <a:ext cx="6731279" cy="510892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FC4197F-16A3-604C-68FD-CF5B58985778}"/>
              </a:ext>
            </a:extLst>
          </p:cNvPr>
          <p:cNvSpPr txBox="1">
            <a:spLocks/>
          </p:cNvSpPr>
          <p:nvPr/>
        </p:nvSpPr>
        <p:spPr>
          <a:xfrm>
            <a:off x="264160" y="638829"/>
            <a:ext cx="12441905" cy="7349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000" b="1" dirty="0">
                <a:solidFill>
                  <a:srgbClr val="FF0000"/>
                </a:solidFill>
                <a:latin typeface="Times New Roman" panose="02020603050405020304" pitchFamily="18" charset="0"/>
                <a:cs typeface="Times New Roman" panose="02020603050405020304" pitchFamily="18" charset="0"/>
              </a:rPr>
              <a:t>HAVAALANI ULAŞIM – AIRPORT TRANSPORTAISON</a:t>
            </a:r>
            <a:br>
              <a:rPr lang="tr-TR" sz="2000" b="1" dirty="0">
                <a:solidFill>
                  <a:srgbClr val="FF0000"/>
                </a:solidFill>
                <a:latin typeface="Times New Roman" panose="02020603050405020304" pitchFamily="18" charset="0"/>
                <a:cs typeface="Times New Roman" panose="02020603050405020304" pitchFamily="18" charset="0"/>
              </a:rPr>
            </a:br>
            <a:r>
              <a:rPr lang="tr-TR" sz="2000" b="1" dirty="0">
                <a:solidFill>
                  <a:srgbClr val="FF0000"/>
                </a:solidFill>
                <a:latin typeface="Times New Roman" panose="02020603050405020304" pitchFamily="18" charset="0"/>
                <a:cs typeface="Times New Roman" panose="02020603050405020304" pitchFamily="18" charset="0"/>
              </a:rPr>
              <a:t>İSTANBUL  AIRPORT</a:t>
            </a:r>
          </a:p>
        </p:txBody>
      </p:sp>
      <p:sp>
        <p:nvSpPr>
          <p:cNvPr id="6" name="Metin kutusu 5">
            <a:extLst>
              <a:ext uri="{FF2B5EF4-FFF2-40B4-BE49-F238E27FC236}">
                <a16:creationId xmlns:a16="http://schemas.microsoft.com/office/drawing/2014/main" id="{070ADFB7-8A8C-EED2-5043-8A946BB1A410}"/>
              </a:ext>
            </a:extLst>
          </p:cNvPr>
          <p:cNvSpPr txBox="1"/>
          <p:nvPr/>
        </p:nvSpPr>
        <p:spPr>
          <a:xfrm>
            <a:off x="264160" y="121454"/>
            <a:ext cx="6400800"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ŞEHİR İÇİ ULAŞIM</a:t>
            </a:r>
            <a:endParaRPr lang="tr-TR" sz="2000" b="1" kern="0" dirty="0">
              <a:solidFill>
                <a:schemeClr val="bg1"/>
              </a:solidFill>
              <a:latin typeface="Arial" panose="020B0604020202020204" pitchFamily="34" charset="0"/>
              <a:cs typeface="Arial" panose="020B0604020202020204" pitchFamily="34" charset="0"/>
            </a:endParaRPr>
          </a:p>
        </p:txBody>
      </p:sp>
      <p:pic>
        <p:nvPicPr>
          <p:cNvPr id="3" name="Content Placeholder 3" descr="Screen Clipping">
            <a:extLst>
              <a:ext uri="{FF2B5EF4-FFF2-40B4-BE49-F238E27FC236}">
                <a16:creationId xmlns:a16="http://schemas.microsoft.com/office/drawing/2014/main" id="{8B373B92-FDD9-3712-0B80-EBD52A8D7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401" y="1303175"/>
            <a:ext cx="4663438" cy="5179513"/>
          </a:xfrm>
          <a:prstGeom prst="rect">
            <a:avLst/>
          </a:prstGeom>
        </p:spPr>
      </p:pic>
    </p:spTree>
    <p:extLst>
      <p:ext uri="{BB962C8B-B14F-4D97-AF65-F5344CB8AC3E}">
        <p14:creationId xmlns:p14="http://schemas.microsoft.com/office/powerpoint/2010/main" val="105066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5AE907C3-4584-D27B-1CC1-F78A11C3D980}"/>
              </a:ext>
            </a:extLst>
          </p:cNvPr>
          <p:cNvSpPr txBox="1"/>
          <p:nvPr/>
        </p:nvSpPr>
        <p:spPr>
          <a:xfrm>
            <a:off x="228600" y="162263"/>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ŞEHİR İÇİ ULAŞIM</a:t>
            </a:r>
            <a:endParaRPr lang="tr-TR" sz="2000" b="1" kern="0" dirty="0">
              <a:solidFill>
                <a:schemeClr val="bg1"/>
              </a:solidFill>
              <a:latin typeface="Arial" panose="020B0604020202020204" pitchFamily="34" charset="0"/>
              <a:cs typeface="Arial" panose="020B0604020202020204" pitchFamily="34" charset="0"/>
            </a:endParaRPr>
          </a:p>
        </p:txBody>
      </p:sp>
      <p:pic>
        <p:nvPicPr>
          <p:cNvPr id="5" name="Content Placeholder 3" descr="Screen Clipping">
            <a:extLst>
              <a:ext uri="{FF2B5EF4-FFF2-40B4-BE49-F238E27FC236}">
                <a16:creationId xmlns:a16="http://schemas.microsoft.com/office/drawing/2014/main" id="{C89BEF60-0F24-4195-B289-CAD59B574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77" y="1078173"/>
            <a:ext cx="10754423" cy="5041499"/>
          </a:xfrm>
          <a:prstGeom prst="rect">
            <a:avLst/>
          </a:prstGeom>
        </p:spPr>
      </p:pic>
    </p:spTree>
    <p:extLst>
      <p:ext uri="{BB962C8B-B14F-4D97-AF65-F5344CB8AC3E}">
        <p14:creationId xmlns:p14="http://schemas.microsoft.com/office/powerpoint/2010/main" val="173457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Metin kutusu 8">
            <a:extLst>
              <a:ext uri="{FF2B5EF4-FFF2-40B4-BE49-F238E27FC236}">
                <a16:creationId xmlns:a16="http://schemas.microsoft.com/office/drawing/2014/main" id="{88A2F998-CB6A-4D97-027E-BE092C859D65}"/>
              </a:ext>
            </a:extLst>
          </p:cNvPr>
          <p:cNvSpPr txBox="1"/>
          <p:nvPr/>
        </p:nvSpPr>
        <p:spPr>
          <a:xfrm>
            <a:off x="0" y="738462"/>
            <a:ext cx="12042648" cy="616836"/>
          </a:xfrm>
          <a:prstGeom prst="rect">
            <a:avLst/>
          </a:prstGeom>
          <a:noFill/>
        </p:spPr>
        <p:txBody>
          <a:bodyPr wrap="square">
            <a:spAutoFit/>
          </a:bodyPr>
          <a:lstStyle/>
          <a:p>
            <a:pPr marL="342900" indent="-342900" algn="just">
              <a:lnSpc>
                <a:spcPct val="115000"/>
              </a:lnSpc>
              <a:buFont typeface="Symbol" panose="05050102010706020507" pitchFamily="18" charset="2"/>
              <a:buChar char=""/>
            </a:pPr>
            <a:endParaRPr lang="tr-TR" sz="1500" kern="0" dirty="0">
              <a:solidFill>
                <a:srgbClr val="8B634B"/>
              </a:solidFill>
              <a:latin typeface="Arial" panose="020B0604020202020204" pitchFamily="34" charset="0"/>
              <a:ea typeface="+mj-ea"/>
              <a:cs typeface="Arial" panose="020B0604020202020204" pitchFamily="34" charset="0"/>
            </a:endParaRPr>
          </a:p>
          <a:p>
            <a:pPr marL="342900" indent="-342900" algn="just">
              <a:lnSpc>
                <a:spcPct val="115000"/>
              </a:lnSpc>
              <a:buFont typeface="Symbol" panose="05050102010706020507" pitchFamily="18" charset="2"/>
              <a:buChar char=""/>
            </a:pPr>
            <a:endParaRPr lang="tr-TR" sz="1600" kern="0" dirty="0">
              <a:solidFill>
                <a:srgbClr val="8B634B"/>
              </a:solidFill>
              <a:latin typeface="Arial" panose="020B0604020202020204" pitchFamily="34" charset="0"/>
              <a:ea typeface="+mj-ea"/>
              <a:cs typeface="Arial" panose="020B0604020202020204" pitchFamily="34" charset="0"/>
            </a:endParaRPr>
          </a:p>
        </p:txBody>
      </p:sp>
      <p:sp>
        <p:nvSpPr>
          <p:cNvPr id="4" name="Metin kutusu 3">
            <a:extLst>
              <a:ext uri="{FF2B5EF4-FFF2-40B4-BE49-F238E27FC236}">
                <a16:creationId xmlns:a16="http://schemas.microsoft.com/office/drawing/2014/main" id="{9A5114AE-70C5-7F01-1773-5C5BB644036C}"/>
              </a:ext>
            </a:extLst>
          </p:cNvPr>
          <p:cNvSpPr txBox="1"/>
          <p:nvPr/>
        </p:nvSpPr>
        <p:spPr>
          <a:xfrm>
            <a:off x="214953" y="184566"/>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ŞEHİR İÇİ ULAŞIM</a:t>
            </a:r>
            <a:endParaRPr lang="tr-TR" sz="2000" b="1" kern="0" dirty="0">
              <a:solidFill>
                <a:schemeClr val="bg1"/>
              </a:solidFill>
              <a:latin typeface="Arial" panose="020B0604020202020204" pitchFamily="34" charset="0"/>
              <a:cs typeface="Arial" panose="020B0604020202020204" pitchFamily="34" charset="0"/>
            </a:endParaRPr>
          </a:p>
        </p:txBody>
      </p:sp>
      <p:pic>
        <p:nvPicPr>
          <p:cNvPr id="5" name="Content Placeholder 3" descr="Screen Clipping">
            <a:extLst>
              <a:ext uri="{FF2B5EF4-FFF2-40B4-BE49-F238E27FC236}">
                <a16:creationId xmlns:a16="http://schemas.microsoft.com/office/drawing/2014/main" id="{C4EE0E6A-3807-93D9-1ED6-030141B50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53" y="758109"/>
            <a:ext cx="11827695" cy="5915326"/>
          </a:xfrm>
          <a:prstGeom prst="rect">
            <a:avLst/>
          </a:prstGeom>
        </p:spPr>
      </p:pic>
    </p:spTree>
    <p:extLst>
      <p:ext uri="{BB962C8B-B14F-4D97-AF65-F5344CB8AC3E}">
        <p14:creationId xmlns:p14="http://schemas.microsoft.com/office/powerpoint/2010/main" val="412769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E4781674-7A88-1313-27E1-B4AFD459E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574D9024-AE7C-2DAF-2381-36A2419A9F7F}"/>
              </a:ext>
            </a:extLst>
          </p:cNvPr>
          <p:cNvSpPr txBox="1"/>
          <p:nvPr/>
        </p:nvSpPr>
        <p:spPr>
          <a:xfrm>
            <a:off x="134772" y="180480"/>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KÜLTÜREL MİRAS</a:t>
            </a:r>
            <a:endParaRPr lang="tr-TR" sz="2000" b="1" kern="0" dirty="0">
              <a:solidFill>
                <a:schemeClr val="bg1"/>
              </a:solidFill>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1DE4DCFC-61C4-AC68-C08C-3F30FED4B212}"/>
              </a:ext>
            </a:extLst>
          </p:cNvPr>
          <p:cNvSpPr txBox="1"/>
          <p:nvPr/>
        </p:nvSpPr>
        <p:spPr>
          <a:xfrm>
            <a:off x="134772" y="798987"/>
            <a:ext cx="11922456" cy="5478423"/>
          </a:xfrm>
          <a:prstGeom prst="rect">
            <a:avLst/>
          </a:prstGeom>
          <a:noFill/>
        </p:spPr>
        <p:txBody>
          <a:bodyPr wrap="square">
            <a:spAutoFit/>
          </a:bodyPr>
          <a:lstStyle/>
          <a:p>
            <a:r>
              <a:rPr lang="tr-TR" sz="1600" dirty="0">
                <a:solidFill>
                  <a:schemeClr val="accent1">
                    <a:lumMod val="50000"/>
                  </a:schemeClr>
                </a:solidFill>
                <a:latin typeface="Arial" panose="020B0604020202020204" pitchFamily="34" charset="0"/>
                <a:cs typeface="Arial" panose="020B0604020202020204" pitchFamily="34" charset="0"/>
              </a:rPr>
              <a:t>Kültürel miras, bir toplumun üyelerine ortak geçmişlerini anlatan, aralarındaki dayanışma ve birlik duygularını güçlendiren bir hazinedir. İnsanların tarih boyunca biriktirdikleri deneyimlerin ve geleneklerin devamlılığını, geleceğin doğru kurulmasını sağlar. Kültürel miras ona miras niteliğini veren evrensel değerlerin yanında gençlere yeni öğrenme ve gelişme fırsatları sunduğu, insanlara güzel duygular ve sıcak anılar yaşattığı, yaratıcılığı ve keşfetme güdüsünü beslediği, dünyaya ve hayata bakışımıza derinlik kattığı ve hepimizin geçmişimizden öğrenecek çok şeyimiz olduğu için korunmalıdır. </a:t>
            </a:r>
            <a:r>
              <a:rPr lang="tr-TR" sz="1600" b="1" dirty="0">
                <a:solidFill>
                  <a:schemeClr val="accent1">
                    <a:lumMod val="50000"/>
                  </a:schemeClr>
                </a:solidFill>
                <a:latin typeface="Arial" panose="020B0604020202020204" pitchFamily="34" charset="0"/>
                <a:cs typeface="Arial" panose="020B0604020202020204" pitchFamily="34" charset="0"/>
              </a:rPr>
              <a:t>Kültürel miras; kimliğimizle, kültürümüzle, tarihimizle ilgili somut ve soyut değerlerin tümüdür. </a:t>
            </a:r>
            <a:r>
              <a:rPr lang="tr-TR" sz="1600" dirty="0">
                <a:solidFill>
                  <a:schemeClr val="accent1">
                    <a:lumMod val="50000"/>
                  </a:schemeClr>
                </a:solidFill>
                <a:latin typeface="Arial" panose="020B0604020202020204" pitchFamily="34" charset="0"/>
                <a:cs typeface="Arial" panose="020B0604020202020204" pitchFamily="34" charset="0"/>
              </a:rPr>
              <a:t>Tarihi kentler ve dokular, kültürel peyzajlar, anıtsal yapılar, arkeolojik alanlar, dil, gelenek, dans, müzik, ritüeller gibi yaşayan ama somut olmayan değerler de kültürel mirası oluşturur. Geçmişle bugün arasında bağlantı kurarak, içinde yaşanılan kültüre ve dünyaya bir temel oluşturur ve geleceğin oluşturulmasında sağlam bir referans verirken manevi anlamda da insan hayatlarını zenginleştirir. Kültürel miras tanımının kapsamı zaman içinde genişlemiş ve zenginleşmiştir. Anıt eserler üzerine odaklanan bir tanım ve koruma anlayışından, çok daha kapsayıcı ve insana ait tüm kültürel değerleri içeren bir kültürel miras anlayışına ulaşılmıştır. Bugünün, insan hakları, kültürel çeşitlilik ve eşitlik vurgusu kültürel mirasla ilgili tanımlara ve dokümanlar için temel tanımlardır. Günümüzde, UNESCO, ICOMOS ve benzeri uluslararası kurumlar, organizasyonlar tarafından hazırlanan sözleşmelerde, uluslararası hukuk metinlerinde ya da ulusal düzeyde kullanılan yasalarda ve yönergelerde kullanılan kültürel miras kategorileri şunlardır: </a:t>
            </a:r>
          </a:p>
          <a:p>
            <a:r>
              <a:rPr lang="tr-TR" sz="1800" b="1" dirty="0">
                <a:solidFill>
                  <a:schemeClr val="accent1">
                    <a:lumMod val="50000"/>
                  </a:schemeClr>
                </a:solidFill>
                <a:latin typeface="Arial" panose="020B0604020202020204" pitchFamily="34" charset="0"/>
                <a:cs typeface="Arial" panose="020B0604020202020204" pitchFamily="34" charset="0"/>
              </a:rPr>
              <a:t>1. Somut Kültürel Miras </a:t>
            </a:r>
          </a:p>
          <a:p>
            <a:pPr marL="0" indent="0">
              <a:buNone/>
            </a:pPr>
            <a:r>
              <a:rPr lang="tr-TR" sz="1800" b="1" dirty="0">
                <a:solidFill>
                  <a:schemeClr val="accent1">
                    <a:lumMod val="50000"/>
                  </a:schemeClr>
                </a:solidFill>
                <a:latin typeface="Arial" panose="020B0604020202020204" pitchFamily="34" charset="0"/>
                <a:cs typeface="Arial" panose="020B0604020202020204" pitchFamily="34" charset="0"/>
              </a:rPr>
              <a:t>• Taşınır Kültürel Miras (tablolar, heykeller, sikkeler, el yazmaları, arkeolojik eserler vs.) </a:t>
            </a:r>
          </a:p>
          <a:p>
            <a:pPr marL="0" indent="0">
              <a:buNone/>
            </a:pPr>
            <a:r>
              <a:rPr lang="tr-TR" sz="1800" b="1" dirty="0">
                <a:solidFill>
                  <a:schemeClr val="accent1">
                    <a:lumMod val="50000"/>
                  </a:schemeClr>
                </a:solidFill>
                <a:latin typeface="Arial" panose="020B0604020202020204" pitchFamily="34" charset="0"/>
                <a:cs typeface="Arial" panose="020B0604020202020204" pitchFamily="34" charset="0"/>
              </a:rPr>
              <a:t>• Taşınmaz Kültürel Miras (anıtlar, arkeolojik sitler, tarihi kent dokuları vs.) </a:t>
            </a:r>
          </a:p>
          <a:p>
            <a:r>
              <a:rPr lang="tr-TR" sz="1800" b="1" dirty="0">
                <a:solidFill>
                  <a:schemeClr val="accent1">
                    <a:lumMod val="50000"/>
                  </a:schemeClr>
                </a:solidFill>
                <a:latin typeface="Arial" panose="020B0604020202020204" pitchFamily="34" charset="0"/>
                <a:cs typeface="Arial" panose="020B0604020202020204" pitchFamily="34" charset="0"/>
              </a:rPr>
              <a:t>2. Sualtı Kültürel Mirası (batıklar, sualtı kalıntıları ve kentleri)</a:t>
            </a:r>
          </a:p>
          <a:p>
            <a:r>
              <a:rPr lang="tr-TR" sz="1800" b="1" dirty="0">
                <a:solidFill>
                  <a:schemeClr val="accent1">
                    <a:lumMod val="50000"/>
                  </a:schemeClr>
                </a:solidFill>
                <a:latin typeface="Arial" panose="020B0604020202020204" pitchFamily="34" charset="0"/>
                <a:cs typeface="Arial" panose="020B0604020202020204" pitchFamily="34" charset="0"/>
              </a:rPr>
              <a:t>3. Somut Olmayan Kültürel Miras (sözlü gelenekler, gösteri sanatları, ritüeller </a:t>
            </a:r>
            <a:r>
              <a:rPr lang="tr-TR" sz="1800" b="1" dirty="0" err="1">
                <a:solidFill>
                  <a:schemeClr val="accent1">
                    <a:lumMod val="50000"/>
                  </a:schemeClr>
                </a:solidFill>
                <a:latin typeface="Arial" panose="020B0604020202020204" pitchFamily="34" charset="0"/>
                <a:cs typeface="Arial" panose="020B0604020202020204" pitchFamily="34" charset="0"/>
              </a:rPr>
              <a:t>vs</a:t>
            </a:r>
            <a:r>
              <a:rPr lang="tr-TR" sz="1800" b="1" dirty="0">
                <a:solidFill>
                  <a:schemeClr val="accent1">
                    <a:lumMod val="50000"/>
                  </a:schemeClr>
                </a:solidFill>
                <a:latin typeface="Arial" panose="020B0604020202020204" pitchFamily="34" charset="0"/>
                <a:cs typeface="Arial" panose="020B0604020202020204" pitchFamily="34" charset="0"/>
              </a:rPr>
              <a:t>) </a:t>
            </a:r>
          </a:p>
          <a:p>
            <a:r>
              <a:rPr lang="tr-TR" sz="1800" b="1" dirty="0">
                <a:solidFill>
                  <a:schemeClr val="accent1">
                    <a:lumMod val="50000"/>
                  </a:schemeClr>
                </a:solidFill>
                <a:latin typeface="Arial" panose="020B0604020202020204" pitchFamily="34" charset="0"/>
                <a:cs typeface="Arial" panose="020B0604020202020204" pitchFamily="34" charset="0"/>
              </a:rPr>
              <a:t>4. Doğal Miras (kültürel boyutu olan doğal sitler, kültürel peyzajlar gibi, fiziki, biyolojik ve jeolojik formasyonlar vs.) </a:t>
            </a:r>
          </a:p>
        </p:txBody>
      </p:sp>
    </p:spTree>
    <p:extLst>
      <p:ext uri="{BB962C8B-B14F-4D97-AF65-F5344CB8AC3E}">
        <p14:creationId xmlns:p14="http://schemas.microsoft.com/office/powerpoint/2010/main" val="4012162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CCBF07A-CFEE-FA21-6F3D-6D5F3C9B47BB}"/>
              </a:ext>
            </a:extLst>
          </p:cNvPr>
          <p:cNvSpPr txBox="1">
            <a:spLocks/>
          </p:cNvSpPr>
          <p:nvPr/>
        </p:nvSpPr>
        <p:spPr>
          <a:xfrm>
            <a:off x="148708" y="172598"/>
            <a:ext cx="731520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KÜLTÜREL MİRAS</a:t>
            </a:r>
            <a:endParaRPr lang="tr-TR" sz="2000" kern="0" dirty="0">
              <a:solidFill>
                <a:schemeClr val="bg1"/>
              </a:solidFill>
              <a:latin typeface="Arial" panose="020B0604020202020204" pitchFamily="34" charset="0"/>
              <a:cs typeface="Arial" panose="020B0604020202020204" pitchFamily="34" charset="0"/>
            </a:endParaRPr>
          </a:p>
        </p:txBody>
      </p:sp>
      <p:sp>
        <p:nvSpPr>
          <p:cNvPr id="5" name="Metin kutusu 4">
            <a:extLst>
              <a:ext uri="{FF2B5EF4-FFF2-40B4-BE49-F238E27FC236}">
                <a16:creationId xmlns:a16="http://schemas.microsoft.com/office/drawing/2014/main" id="{4B70AF3C-A857-4617-F523-A9733E61D62C}"/>
              </a:ext>
            </a:extLst>
          </p:cNvPr>
          <p:cNvSpPr txBox="1"/>
          <p:nvPr/>
        </p:nvSpPr>
        <p:spPr>
          <a:xfrm>
            <a:off x="148708" y="799366"/>
            <a:ext cx="3360186" cy="4770537"/>
          </a:xfrm>
          <a:prstGeom prst="rect">
            <a:avLst/>
          </a:prstGeom>
          <a:noFill/>
        </p:spPr>
        <p:txBody>
          <a:bodyPr wrap="square">
            <a:spAutoFit/>
          </a:bodyPr>
          <a:lstStyle/>
          <a:p>
            <a:r>
              <a:rPr lang="en-US" sz="1600" b="0" i="0" dirty="0">
                <a:solidFill>
                  <a:srgbClr val="002060"/>
                </a:solidFill>
                <a:effectLst/>
                <a:latin typeface="Arial" panose="020B0604020202020204" pitchFamily="34" charset="0"/>
                <a:cs typeface="Arial" panose="020B0604020202020204" pitchFamily="34" charset="0"/>
              </a:rPr>
              <a:t>Dünya </a:t>
            </a:r>
            <a:r>
              <a:rPr lang="tr-TR" sz="1600" dirty="0">
                <a:solidFill>
                  <a:srgbClr val="002060"/>
                </a:solidFill>
                <a:latin typeface="Arial" panose="020B0604020202020204" pitchFamily="34" charset="0"/>
                <a:cs typeface="Arial" panose="020B0604020202020204" pitchFamily="34" charset="0"/>
              </a:rPr>
              <a:t>Kültürel </a:t>
            </a:r>
            <a:r>
              <a:rPr lang="en-US" sz="1600" b="0" i="0" dirty="0">
                <a:solidFill>
                  <a:srgbClr val="002060"/>
                </a:solidFill>
                <a:effectLst/>
                <a:latin typeface="Arial" panose="020B0604020202020204" pitchFamily="34" charset="0"/>
                <a:cs typeface="Arial" panose="020B0604020202020204" pitchFamily="34" charset="0"/>
              </a:rPr>
              <a:t>Miras Komitesi tarafından 1978 yılından itibaren oluşturulmaya başlanan Dünya Miras Listesi’ne dört bölgeden oluşan ‘İstanbul’un Tarihi Alanları’ 1985 yılında dâhil edilmiştir. Üstün evrensel değere sahip bu dört bölge; Tarihi Yarımada Sarayburnu’ndaki Arkeolojik Park; Süleymaniye Camii Külliyesi, çarşıları ve yerel yerleşimi ile Süleymaniye Bölgesi; önceden Pantokrator Kilisesi olan şimdiki Zeyrek Camii etrafındaki yerleşim ile Zeyrek Bölgesi ve Theodosius surlarının iki yanında uzanan önceki Blachernae Sarayı kalıntılarını da içeren Kara Surları alanıdır. </a:t>
            </a:r>
            <a:endParaRPr lang="en-US" sz="1600" dirty="0">
              <a:solidFill>
                <a:srgbClr val="002060"/>
              </a:solidFill>
              <a:latin typeface="Arial" panose="020B0604020202020204" pitchFamily="34" charset="0"/>
              <a:cs typeface="Arial" panose="020B0604020202020204" pitchFamily="34" charset="0"/>
            </a:endParaRPr>
          </a:p>
        </p:txBody>
      </p:sp>
      <p:pic>
        <p:nvPicPr>
          <p:cNvPr id="6" name="Resim 5">
            <a:extLst>
              <a:ext uri="{FF2B5EF4-FFF2-40B4-BE49-F238E27FC236}">
                <a16:creationId xmlns:a16="http://schemas.microsoft.com/office/drawing/2014/main" id="{4A981D04-F09E-B192-B558-BE8A61A11ABA}"/>
              </a:ext>
            </a:extLst>
          </p:cNvPr>
          <p:cNvPicPr>
            <a:picLocks noChangeAspect="1"/>
          </p:cNvPicPr>
          <p:nvPr/>
        </p:nvPicPr>
        <p:blipFill>
          <a:blip r:embed="rId3"/>
          <a:stretch>
            <a:fillRect/>
          </a:stretch>
        </p:blipFill>
        <p:spPr>
          <a:xfrm>
            <a:off x="3508894" y="756812"/>
            <a:ext cx="8581507" cy="6124914"/>
          </a:xfrm>
          <a:prstGeom prst="rect">
            <a:avLst/>
          </a:prstGeom>
        </p:spPr>
      </p:pic>
    </p:spTree>
    <p:extLst>
      <p:ext uri="{BB962C8B-B14F-4D97-AF65-F5344CB8AC3E}">
        <p14:creationId xmlns:p14="http://schemas.microsoft.com/office/powerpoint/2010/main" val="63483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5B88A2AB-C059-7198-54EB-D2BED79A4B52}"/>
              </a:ext>
            </a:extLst>
          </p:cNvPr>
          <p:cNvSpPr txBox="1"/>
          <p:nvPr/>
        </p:nvSpPr>
        <p:spPr>
          <a:xfrm>
            <a:off x="5743073" y="671691"/>
            <a:ext cx="6063917" cy="307777"/>
          </a:xfrm>
          <a:prstGeom prst="rect">
            <a:avLst/>
          </a:prstGeom>
          <a:noFill/>
        </p:spPr>
        <p:txBody>
          <a:bodyPr wrap="square">
            <a:spAutoFit/>
          </a:bodyPr>
          <a:lstStyle/>
          <a:p>
            <a:pPr hangingPunct="0"/>
            <a:r>
              <a:rPr lang="tr-TR" sz="1400" kern="0" dirty="0">
                <a:solidFill>
                  <a:srgbClr val="002D72"/>
                </a:solidFill>
                <a:latin typeface="Arial" panose="020B0604020202020204" pitchFamily="34" charset="0"/>
                <a:ea typeface="+mj-ea"/>
                <a:cs typeface="Arial" panose="020B0604020202020204" pitchFamily="34" charset="0"/>
              </a:rPr>
              <a:t> </a:t>
            </a:r>
          </a:p>
        </p:txBody>
      </p:sp>
      <p:sp>
        <p:nvSpPr>
          <p:cNvPr id="10" name="Metin kutusu 9">
            <a:extLst>
              <a:ext uri="{FF2B5EF4-FFF2-40B4-BE49-F238E27FC236}">
                <a16:creationId xmlns:a16="http://schemas.microsoft.com/office/drawing/2014/main" id="{37EF0377-BE37-3849-A152-F7CF0701B821}"/>
              </a:ext>
            </a:extLst>
          </p:cNvPr>
          <p:cNvSpPr txBox="1"/>
          <p:nvPr/>
        </p:nvSpPr>
        <p:spPr>
          <a:xfrm>
            <a:off x="121920" y="671691"/>
            <a:ext cx="12070079" cy="646331"/>
          </a:xfrm>
          <a:prstGeom prst="rect">
            <a:avLst/>
          </a:prstGeom>
          <a:noFill/>
        </p:spPr>
        <p:txBody>
          <a:bodyPr wrap="square">
            <a:spAutoFit/>
          </a:bodyPr>
          <a:lstStyle/>
          <a:p>
            <a:pPr algn="just" hangingPunct="0"/>
            <a:endParaRPr lang="tr-TR" sz="1200" kern="0" dirty="0">
              <a:solidFill>
                <a:srgbClr val="002D72"/>
              </a:solidFill>
              <a:latin typeface="Arial" panose="020B0604020202020204" pitchFamily="34" charset="0"/>
              <a:ea typeface="+mj-ea"/>
              <a:cs typeface="Arial" panose="020B0604020202020204" pitchFamily="34" charset="0"/>
            </a:endParaRPr>
          </a:p>
          <a:p>
            <a:pPr marL="1371600" algn="just" hangingPunct="0"/>
            <a:r>
              <a:rPr lang="tr-TR" sz="1200" kern="0" dirty="0">
                <a:solidFill>
                  <a:srgbClr val="002D72"/>
                </a:solidFill>
                <a:latin typeface="Arial" panose="020B0604020202020204" pitchFamily="34" charset="0"/>
                <a:ea typeface="+mj-ea"/>
                <a:cs typeface="Arial" panose="020B0604020202020204" pitchFamily="34" charset="0"/>
              </a:rPr>
              <a:t> </a:t>
            </a:r>
          </a:p>
          <a:p>
            <a:pPr marL="914400" algn="just" hangingPunct="0"/>
            <a:r>
              <a:rPr lang="tr-TR" sz="1200" kern="0" dirty="0">
                <a:solidFill>
                  <a:srgbClr val="002D72"/>
                </a:solidFill>
                <a:latin typeface="Arial" panose="020B0604020202020204" pitchFamily="34" charset="0"/>
                <a:ea typeface="+mj-ea"/>
                <a:cs typeface="Arial" panose="020B0604020202020204" pitchFamily="34" charset="0"/>
              </a:rPr>
              <a:t> </a:t>
            </a:r>
          </a:p>
        </p:txBody>
      </p:sp>
      <p:sp>
        <p:nvSpPr>
          <p:cNvPr id="6" name="Metin kutusu 5">
            <a:extLst>
              <a:ext uri="{FF2B5EF4-FFF2-40B4-BE49-F238E27FC236}">
                <a16:creationId xmlns:a16="http://schemas.microsoft.com/office/drawing/2014/main" id="{1C73DC45-CD34-4D82-4A91-0356FC26A0BE}"/>
              </a:ext>
            </a:extLst>
          </p:cNvPr>
          <p:cNvSpPr txBox="1"/>
          <p:nvPr/>
        </p:nvSpPr>
        <p:spPr>
          <a:xfrm>
            <a:off x="182878" y="159965"/>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KÜLTÜREL MİRAS</a:t>
            </a:r>
            <a:endParaRPr lang="tr-TR" sz="2000" b="1" kern="0" dirty="0">
              <a:solidFill>
                <a:schemeClr val="bg1"/>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57C89F19-D62B-A35E-761B-7304B0CB26D2}"/>
              </a:ext>
            </a:extLst>
          </p:cNvPr>
          <p:cNvSpPr txBox="1"/>
          <p:nvPr/>
        </p:nvSpPr>
        <p:spPr>
          <a:xfrm>
            <a:off x="1583140" y="723914"/>
            <a:ext cx="8737978" cy="369332"/>
          </a:xfrm>
          <a:prstGeom prst="rect">
            <a:avLst/>
          </a:prstGeom>
          <a:noFill/>
        </p:spPr>
        <p:txBody>
          <a:bodyPr wrap="square">
            <a:spAutoFit/>
          </a:bodyPr>
          <a:lstStyle/>
          <a:p>
            <a:r>
              <a:rPr lang="tr-TR" sz="1800" b="1" dirty="0">
                <a:solidFill>
                  <a:srgbClr val="FF0000"/>
                </a:solidFill>
                <a:latin typeface="Times New Roman" panose="02020603050405020304" pitchFamily="18" charset="0"/>
                <a:cs typeface="Times New Roman" panose="02020603050405020304" pitchFamily="18" charset="0"/>
              </a:rPr>
              <a:t>TÜRKİYE’ DE KÜLTÜREL MİRASA KONU YERLERDE DAVRANIŞ KURALLARI</a:t>
            </a:r>
            <a:endParaRPr lang="en-US" dirty="0"/>
          </a:p>
        </p:txBody>
      </p:sp>
      <p:sp>
        <p:nvSpPr>
          <p:cNvPr id="13" name="Metin kutusu 12">
            <a:extLst>
              <a:ext uri="{FF2B5EF4-FFF2-40B4-BE49-F238E27FC236}">
                <a16:creationId xmlns:a16="http://schemas.microsoft.com/office/drawing/2014/main" id="{6AE0322B-B723-C3B5-9D64-B47B7CB21E3F}"/>
              </a:ext>
            </a:extLst>
          </p:cNvPr>
          <p:cNvSpPr txBox="1"/>
          <p:nvPr/>
        </p:nvSpPr>
        <p:spPr>
          <a:xfrm>
            <a:off x="182878" y="1541254"/>
            <a:ext cx="11948161" cy="3785652"/>
          </a:xfrm>
          <a:prstGeom prst="rect">
            <a:avLst/>
          </a:prstGeom>
          <a:noFill/>
        </p:spPr>
        <p:txBody>
          <a:bodyPr wrap="square">
            <a:spAutoFit/>
          </a:bodyPr>
          <a:lstStyle/>
          <a:p>
            <a:pPr marL="0" indent="0">
              <a:buNone/>
            </a:pPr>
            <a:r>
              <a:rPr lang="tr-TR" sz="1600" dirty="0">
                <a:solidFill>
                  <a:schemeClr val="accent1">
                    <a:lumMod val="50000"/>
                  </a:schemeClr>
                </a:solidFill>
                <a:latin typeface="Arial" panose="020B0604020202020204" pitchFamily="34" charset="0"/>
                <a:cs typeface="Arial" panose="020B0604020202020204" pitchFamily="34" charset="0"/>
              </a:rPr>
              <a:t>Deneyiminizi geliştirmek ve Türkiye’de yer alan kültürel mirasa konu alanları koruyarak gelecek nesillere taşımak adına Lütfen aşağıdaki kurallara uyalım.</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İbadethane girişlerinde; şort-etek gibi dizlerinin üzerinde açıkta kalan ve omuzları açıkta bırakan giysiler giymek ve yüksek sesle konuşmak müzik dinlemek kutsal mekânlarda yasaktır. </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Din önderleri, çocuklar ve tanımadığınız kişiler ile fotoğraf ve video çekmek için lütfen izin isteyiniz. İzinsiz çekim yapılması yasaktır.</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Anıtlar ve tarihi eserlerin olduğu bölgelerde -Oyma ve kırılgan yüzeyli eser ve anıtlara oturmak ve yaslanmak yasaktır. </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Arkeolojik eserlerde yer değişikliği yapmak-taşımak-dokunmak ve bu eserlerin satışı yasaktır.</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 Alkol ve sigaranın içilmesi yasak olan bölgelerde tüketilmesi yasaktır.</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Çocuklara para-şeker vermek dilenmeye teşvik eder. Çocuklara yardım etmek istiyorsanız lütfen tanınmış hayır kurumlarına bağış yapınız. </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Kamuya açık alanlarda teşhircilik kesinlikle yasaktır ve cezaya tabidir.</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Tehdit altındaki yaban hayatı türlerinden Üretilen yasadışı ürünler / hediyelik eşyalarının satın alınmasından kaçınılmalıdır.</a:t>
            </a:r>
          </a:p>
          <a:p>
            <a:pPr>
              <a:buFont typeface="Wingdings" panose="05000000000000000000" pitchFamily="2" charset="2"/>
              <a:buChar char="Ø"/>
            </a:pPr>
            <a:r>
              <a:rPr lang="tr-TR" sz="1600" dirty="0">
                <a:solidFill>
                  <a:schemeClr val="accent1">
                    <a:lumMod val="50000"/>
                  </a:schemeClr>
                </a:solidFill>
                <a:latin typeface="Arial" panose="020B0604020202020204" pitchFamily="34" charset="0"/>
                <a:cs typeface="Arial" panose="020B0604020202020204" pitchFamily="34" charset="0"/>
              </a:rPr>
              <a:t>Çevreyi ve doğayı kirletmek kesinlikle yasaktır. Tespit edilmesi durumunda cezaya tabidir</a:t>
            </a:r>
          </a:p>
          <a:p>
            <a:r>
              <a:rPr lang="tr-TR" sz="1600" dirty="0">
                <a:solidFill>
                  <a:schemeClr val="accent1">
                    <a:lumMod val="50000"/>
                  </a:schemeClr>
                </a:solidFill>
                <a:latin typeface="Arial" panose="020B0604020202020204" pitchFamily="34" charset="0"/>
                <a:cs typeface="Arial" panose="020B0604020202020204" pitchFamily="34" charset="0"/>
              </a:rPr>
              <a:t> Ormanda ve parklarda ateş yakmak ,izinsiz piknik yapmak ve hayvanları beslemek yasaktır.</a:t>
            </a:r>
          </a:p>
        </p:txBody>
      </p:sp>
    </p:spTree>
    <p:extLst>
      <p:ext uri="{BB962C8B-B14F-4D97-AF65-F5344CB8AC3E}">
        <p14:creationId xmlns:p14="http://schemas.microsoft.com/office/powerpoint/2010/main" val="1182568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 y="0"/>
            <a:ext cx="12192000" cy="6858000"/>
          </a:xfrm>
          <a:prstGeom prst="rect">
            <a:avLst/>
          </a:prstGeom>
        </p:spPr>
      </p:pic>
      <p:sp>
        <p:nvSpPr>
          <p:cNvPr id="7" name="Metin kutusu 6">
            <a:extLst>
              <a:ext uri="{FF2B5EF4-FFF2-40B4-BE49-F238E27FC236}">
                <a16:creationId xmlns:a16="http://schemas.microsoft.com/office/drawing/2014/main" id="{5B88A2AB-C059-7198-54EB-D2BED79A4B52}"/>
              </a:ext>
            </a:extLst>
          </p:cNvPr>
          <p:cNvSpPr txBox="1"/>
          <p:nvPr/>
        </p:nvSpPr>
        <p:spPr>
          <a:xfrm>
            <a:off x="5743073" y="671691"/>
            <a:ext cx="6063917" cy="307777"/>
          </a:xfrm>
          <a:prstGeom prst="rect">
            <a:avLst/>
          </a:prstGeom>
          <a:noFill/>
        </p:spPr>
        <p:txBody>
          <a:bodyPr wrap="square">
            <a:spAutoFit/>
          </a:bodyPr>
          <a:lstStyle/>
          <a:p>
            <a:pPr hangingPunct="0"/>
            <a:r>
              <a:rPr lang="tr-TR" sz="1400" kern="0" dirty="0">
                <a:solidFill>
                  <a:srgbClr val="002D72"/>
                </a:solidFill>
                <a:latin typeface="Arial" panose="020B0604020202020204" pitchFamily="34" charset="0"/>
                <a:ea typeface="+mj-ea"/>
                <a:cs typeface="Arial" panose="020B0604020202020204" pitchFamily="34" charset="0"/>
              </a:rPr>
              <a:t> </a:t>
            </a:r>
          </a:p>
        </p:txBody>
      </p:sp>
      <p:sp>
        <p:nvSpPr>
          <p:cNvPr id="10" name="Metin kutusu 9">
            <a:extLst>
              <a:ext uri="{FF2B5EF4-FFF2-40B4-BE49-F238E27FC236}">
                <a16:creationId xmlns:a16="http://schemas.microsoft.com/office/drawing/2014/main" id="{37EF0377-BE37-3849-A152-F7CF0701B821}"/>
              </a:ext>
            </a:extLst>
          </p:cNvPr>
          <p:cNvSpPr txBox="1"/>
          <p:nvPr/>
        </p:nvSpPr>
        <p:spPr>
          <a:xfrm>
            <a:off x="121920" y="671691"/>
            <a:ext cx="12070079" cy="646331"/>
          </a:xfrm>
          <a:prstGeom prst="rect">
            <a:avLst/>
          </a:prstGeom>
          <a:noFill/>
        </p:spPr>
        <p:txBody>
          <a:bodyPr wrap="square">
            <a:spAutoFit/>
          </a:bodyPr>
          <a:lstStyle/>
          <a:p>
            <a:pPr algn="just" hangingPunct="0"/>
            <a:endParaRPr lang="tr-TR" sz="1200" kern="0" dirty="0">
              <a:solidFill>
                <a:srgbClr val="002D72"/>
              </a:solidFill>
              <a:latin typeface="Arial" panose="020B0604020202020204" pitchFamily="34" charset="0"/>
              <a:ea typeface="+mj-ea"/>
              <a:cs typeface="Arial" panose="020B0604020202020204" pitchFamily="34" charset="0"/>
            </a:endParaRPr>
          </a:p>
          <a:p>
            <a:pPr marL="1371600" algn="just" hangingPunct="0"/>
            <a:r>
              <a:rPr lang="tr-TR" sz="1200" kern="0" dirty="0">
                <a:solidFill>
                  <a:srgbClr val="002D72"/>
                </a:solidFill>
                <a:latin typeface="Arial" panose="020B0604020202020204" pitchFamily="34" charset="0"/>
                <a:ea typeface="+mj-ea"/>
                <a:cs typeface="Arial" panose="020B0604020202020204" pitchFamily="34" charset="0"/>
              </a:rPr>
              <a:t> </a:t>
            </a:r>
          </a:p>
          <a:p>
            <a:pPr marL="914400" algn="just" hangingPunct="0"/>
            <a:r>
              <a:rPr lang="tr-TR" sz="1200" kern="0" dirty="0">
                <a:solidFill>
                  <a:srgbClr val="002D72"/>
                </a:solidFill>
                <a:latin typeface="Arial" panose="020B0604020202020204" pitchFamily="34" charset="0"/>
                <a:ea typeface="+mj-ea"/>
                <a:cs typeface="Arial" panose="020B0604020202020204" pitchFamily="34" charset="0"/>
              </a:rPr>
              <a:t> </a:t>
            </a:r>
          </a:p>
        </p:txBody>
      </p:sp>
      <p:sp>
        <p:nvSpPr>
          <p:cNvPr id="6" name="Metin kutusu 5">
            <a:extLst>
              <a:ext uri="{FF2B5EF4-FFF2-40B4-BE49-F238E27FC236}">
                <a16:creationId xmlns:a16="http://schemas.microsoft.com/office/drawing/2014/main" id="{481FD4EB-8207-3795-4A1B-FBED9CD2C277}"/>
              </a:ext>
            </a:extLst>
          </p:cNvPr>
          <p:cNvSpPr txBox="1"/>
          <p:nvPr/>
        </p:nvSpPr>
        <p:spPr>
          <a:xfrm>
            <a:off x="121920" y="194637"/>
            <a:ext cx="6189258" cy="400110"/>
          </a:xfrm>
          <a:prstGeom prst="rect">
            <a:avLst/>
          </a:prstGeom>
          <a:noFill/>
        </p:spPr>
        <p:txBody>
          <a:bodyPr wrap="square">
            <a:spAutoFit/>
          </a:bodyPr>
          <a:lstStyle/>
          <a:p>
            <a:pPr hangingPunct="0">
              <a:tabLst>
                <a:tab pos="228600" algn="l"/>
              </a:tabLst>
            </a:pPr>
            <a:r>
              <a:rPr lang="en-US" sz="2000" b="1" kern="0" dirty="0">
                <a:solidFill>
                  <a:schemeClr val="bg1"/>
                </a:solidFill>
                <a:latin typeface="Arial" panose="020B0604020202020204" pitchFamily="34" charset="0"/>
                <a:cs typeface="Arial" panose="020B0604020202020204" pitchFamily="34" charset="0"/>
              </a:rPr>
              <a:t>KÜLTÜREL MİRAS</a:t>
            </a:r>
            <a:endParaRPr lang="tr-TR" sz="2000" b="1" kern="0" dirty="0">
              <a:solidFill>
                <a:schemeClr val="bg1"/>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E42BC72B-9991-7CDD-B438-12A8CDD3FC58}"/>
              </a:ext>
            </a:extLst>
          </p:cNvPr>
          <p:cNvSpPr txBox="1"/>
          <p:nvPr/>
        </p:nvSpPr>
        <p:spPr>
          <a:xfrm>
            <a:off x="1952199" y="671691"/>
            <a:ext cx="8287602" cy="369332"/>
          </a:xfrm>
          <a:prstGeom prst="rect">
            <a:avLst/>
          </a:prstGeom>
          <a:noFill/>
        </p:spPr>
        <p:txBody>
          <a:bodyPr wrap="square">
            <a:spAutoFit/>
          </a:bodyPr>
          <a:lstStyle/>
          <a:p>
            <a:r>
              <a:rPr lang="en-US" sz="1800" b="1" dirty="0">
                <a:solidFill>
                  <a:srgbClr val="FF0000"/>
                </a:solidFill>
                <a:latin typeface="Times New Roman" panose="02020603050405020304" pitchFamily="18" charset="0"/>
                <a:cs typeface="Times New Roman" panose="02020603050405020304" pitchFamily="18" charset="0"/>
              </a:rPr>
              <a:t>RULES OF CONDUCT AT CULTURAL HERITAGE SITES IN TÜRKİYE</a:t>
            </a:r>
            <a:endParaRPr lang="en-US" dirty="0"/>
          </a:p>
        </p:txBody>
      </p:sp>
      <p:sp>
        <p:nvSpPr>
          <p:cNvPr id="13" name="Metin kutusu 12">
            <a:extLst>
              <a:ext uri="{FF2B5EF4-FFF2-40B4-BE49-F238E27FC236}">
                <a16:creationId xmlns:a16="http://schemas.microsoft.com/office/drawing/2014/main" id="{1086EDAB-D1EA-127C-F00A-AEED31532816}"/>
              </a:ext>
            </a:extLst>
          </p:cNvPr>
          <p:cNvSpPr txBox="1"/>
          <p:nvPr/>
        </p:nvSpPr>
        <p:spPr>
          <a:xfrm>
            <a:off x="354841" y="1736812"/>
            <a:ext cx="10977349" cy="4031873"/>
          </a:xfrm>
          <a:prstGeom prst="rect">
            <a:avLst/>
          </a:prstGeom>
          <a:noFill/>
        </p:spPr>
        <p:txBody>
          <a:bodyPr wrap="square">
            <a:spAutoFit/>
          </a:bodyPr>
          <a:lstStyle/>
          <a:p>
            <a:pPr marL="0" indent="0">
              <a:buNone/>
            </a:pPr>
            <a:r>
              <a:rPr lang="en-US" sz="1600" dirty="0">
                <a:solidFill>
                  <a:schemeClr val="accent1">
                    <a:lumMod val="50000"/>
                  </a:schemeClr>
                </a:solidFill>
                <a:latin typeface="Arial" panose="020B0604020202020204" pitchFamily="34" charset="0"/>
                <a:cs typeface="Arial" panose="020B0604020202020204" pitchFamily="34" charset="0"/>
              </a:rPr>
              <a:t>To enhance your experience and preserve the cultural heritage in Türkiye for </a:t>
            </a:r>
            <a:r>
              <a:rPr lang="tr-TR" sz="1600" dirty="0">
                <a:solidFill>
                  <a:schemeClr val="accent1">
                    <a:lumMod val="50000"/>
                  </a:schemeClr>
                </a:solidFill>
                <a:latin typeface="Arial" panose="020B0604020202020204" pitchFamily="34" charset="0"/>
                <a:cs typeface="Arial" panose="020B0604020202020204" pitchFamily="34" charset="0"/>
              </a:rPr>
              <a:t> </a:t>
            </a:r>
            <a:r>
              <a:rPr lang="en-US" sz="1600" dirty="0">
                <a:solidFill>
                  <a:schemeClr val="accent1">
                    <a:lumMod val="50000"/>
                  </a:schemeClr>
                </a:solidFill>
                <a:latin typeface="Arial" panose="020B0604020202020204" pitchFamily="34" charset="0"/>
                <a:cs typeface="Arial" panose="020B0604020202020204" pitchFamily="34" charset="0"/>
              </a:rPr>
              <a:t>future generations, please adhere to the following rules:</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At places of worship, it is forbidden to wear clothing that exposes the knees or shoulders, as well as to speak loudly or listen to music. </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 When taking photographs or videos of religious leaders, children, or individuals you do not know, please ask for permission. Unauthorized photography is prohibited.</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It is prohibited to sit or lean on carvings and fragile surfaces of monuments and historical artifacts in the areas where they are located.</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Altering, moving, touching, or selling archaeological artifacts is strictly prohibited.</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Consuming alcohol and smoking is forbidden in areas where it is prohibited.</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Giving money or candy to children encourages panhandling. If you want to help children, please consider donating to recognized charitable organizations.</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Publicly displaying one's genitals is strictly prohibited and subject to legal penalties.</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Avoid purchasing illegal products or souvenirs made from threatened wildlife species. </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Littering and polluting the environment and nature are strictly prohibited and subject to legal penalties</a:t>
            </a:r>
            <a:endParaRPr lang="tr-TR" sz="1600"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1600" dirty="0">
                <a:solidFill>
                  <a:schemeClr val="accent1">
                    <a:lumMod val="50000"/>
                  </a:schemeClr>
                </a:solidFill>
                <a:latin typeface="Arial" panose="020B0604020202020204" pitchFamily="34" charset="0"/>
                <a:cs typeface="Arial" panose="020B0604020202020204" pitchFamily="34" charset="0"/>
              </a:rPr>
              <a:t> It is forbidden to light fires in forests and parks, to have unauthorized picnics and to feed animals.</a:t>
            </a:r>
            <a:endParaRPr lang="tr-TR"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554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CCBF07A-CFEE-FA21-6F3D-6D5F3C9B47BB}"/>
              </a:ext>
            </a:extLst>
          </p:cNvPr>
          <p:cNvSpPr txBox="1">
            <a:spLocks/>
          </p:cNvSpPr>
          <p:nvPr/>
        </p:nvSpPr>
        <p:spPr>
          <a:xfrm>
            <a:off x="534746" y="191503"/>
            <a:ext cx="731520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ZARARLI KİMYASAL KULLANIMI</a:t>
            </a:r>
            <a:endParaRPr lang="tr-TR" sz="2000" kern="0" dirty="0">
              <a:solidFill>
                <a:schemeClr val="bg1"/>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5B88A2AB-C059-7198-54EB-D2BED79A4B52}"/>
              </a:ext>
            </a:extLst>
          </p:cNvPr>
          <p:cNvSpPr txBox="1"/>
          <p:nvPr/>
        </p:nvSpPr>
        <p:spPr>
          <a:xfrm>
            <a:off x="5743073" y="671691"/>
            <a:ext cx="6063917" cy="307777"/>
          </a:xfrm>
          <a:prstGeom prst="rect">
            <a:avLst/>
          </a:prstGeom>
          <a:noFill/>
        </p:spPr>
        <p:txBody>
          <a:bodyPr wrap="square">
            <a:spAutoFit/>
          </a:bodyPr>
          <a:lstStyle/>
          <a:p>
            <a:pPr hangingPunct="0"/>
            <a:r>
              <a:rPr lang="tr-TR" sz="1400" kern="0" dirty="0">
                <a:solidFill>
                  <a:srgbClr val="002D72"/>
                </a:solidFill>
                <a:latin typeface="Arial" panose="020B0604020202020204" pitchFamily="34" charset="0"/>
                <a:ea typeface="+mj-ea"/>
                <a:cs typeface="Arial" panose="020B0604020202020204" pitchFamily="34" charset="0"/>
              </a:rPr>
              <a:t> </a:t>
            </a:r>
          </a:p>
        </p:txBody>
      </p:sp>
      <p:sp>
        <p:nvSpPr>
          <p:cNvPr id="10" name="Metin kutusu 9">
            <a:extLst>
              <a:ext uri="{FF2B5EF4-FFF2-40B4-BE49-F238E27FC236}">
                <a16:creationId xmlns:a16="http://schemas.microsoft.com/office/drawing/2014/main" id="{37EF0377-BE37-3849-A152-F7CF0701B821}"/>
              </a:ext>
            </a:extLst>
          </p:cNvPr>
          <p:cNvSpPr txBox="1"/>
          <p:nvPr/>
        </p:nvSpPr>
        <p:spPr>
          <a:xfrm>
            <a:off x="121920" y="671691"/>
            <a:ext cx="12070079" cy="646331"/>
          </a:xfrm>
          <a:prstGeom prst="rect">
            <a:avLst/>
          </a:prstGeom>
          <a:noFill/>
        </p:spPr>
        <p:txBody>
          <a:bodyPr wrap="square">
            <a:spAutoFit/>
          </a:bodyPr>
          <a:lstStyle/>
          <a:p>
            <a:pPr algn="just" hangingPunct="0"/>
            <a:endParaRPr lang="tr-TR" sz="1200" kern="0" dirty="0">
              <a:solidFill>
                <a:srgbClr val="002D72"/>
              </a:solidFill>
              <a:latin typeface="Arial" panose="020B0604020202020204" pitchFamily="34" charset="0"/>
              <a:ea typeface="+mj-ea"/>
              <a:cs typeface="Arial" panose="020B0604020202020204" pitchFamily="34" charset="0"/>
            </a:endParaRPr>
          </a:p>
          <a:p>
            <a:pPr marL="1371600" algn="just" hangingPunct="0"/>
            <a:r>
              <a:rPr lang="tr-TR" sz="1200" kern="0" dirty="0">
                <a:solidFill>
                  <a:srgbClr val="002D72"/>
                </a:solidFill>
                <a:latin typeface="Arial" panose="020B0604020202020204" pitchFamily="34" charset="0"/>
                <a:ea typeface="+mj-ea"/>
                <a:cs typeface="Arial" panose="020B0604020202020204" pitchFamily="34" charset="0"/>
              </a:rPr>
              <a:t> </a:t>
            </a:r>
          </a:p>
          <a:p>
            <a:pPr marL="914400" algn="just" hangingPunct="0"/>
            <a:r>
              <a:rPr lang="tr-TR" sz="1200" kern="0" dirty="0">
                <a:solidFill>
                  <a:srgbClr val="002D72"/>
                </a:solidFill>
                <a:latin typeface="Arial" panose="020B0604020202020204" pitchFamily="34" charset="0"/>
                <a:ea typeface="+mj-ea"/>
                <a:cs typeface="Arial" panose="020B0604020202020204" pitchFamily="34" charset="0"/>
              </a:rPr>
              <a:t> </a:t>
            </a:r>
          </a:p>
        </p:txBody>
      </p:sp>
      <p:sp>
        <p:nvSpPr>
          <p:cNvPr id="6" name="Metin kutusu 5">
            <a:extLst>
              <a:ext uri="{FF2B5EF4-FFF2-40B4-BE49-F238E27FC236}">
                <a16:creationId xmlns:a16="http://schemas.microsoft.com/office/drawing/2014/main" id="{AB1125B5-80BB-D465-CBD4-056547E9F2D5}"/>
              </a:ext>
            </a:extLst>
          </p:cNvPr>
          <p:cNvSpPr txBox="1"/>
          <p:nvPr/>
        </p:nvSpPr>
        <p:spPr>
          <a:xfrm>
            <a:off x="2523104" y="782547"/>
            <a:ext cx="6189258" cy="369332"/>
          </a:xfrm>
          <a:prstGeom prst="rect">
            <a:avLst/>
          </a:prstGeom>
          <a:noFill/>
        </p:spPr>
        <p:txBody>
          <a:bodyPr wrap="square">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ZARARLI KİMYASAL KULLANIMI</a:t>
            </a:r>
          </a:p>
        </p:txBody>
      </p:sp>
      <p:sp>
        <p:nvSpPr>
          <p:cNvPr id="13" name="Metin kutusu 12">
            <a:extLst>
              <a:ext uri="{FF2B5EF4-FFF2-40B4-BE49-F238E27FC236}">
                <a16:creationId xmlns:a16="http://schemas.microsoft.com/office/drawing/2014/main" id="{32559097-B84E-F1D9-E3D0-06695211DF78}"/>
              </a:ext>
            </a:extLst>
          </p:cNvPr>
          <p:cNvSpPr txBox="1"/>
          <p:nvPr/>
        </p:nvSpPr>
        <p:spPr>
          <a:xfrm>
            <a:off x="534746" y="1381602"/>
            <a:ext cx="6189258" cy="1077218"/>
          </a:xfrm>
          <a:prstGeom prst="rect">
            <a:avLst/>
          </a:prstGeom>
          <a:noFill/>
        </p:spPr>
        <p:txBody>
          <a:bodyPr wrap="square">
            <a:spAutoFit/>
          </a:bodyPr>
          <a:lstStyle/>
          <a:p>
            <a:r>
              <a:rPr lang="en-US" sz="1600" dirty="0">
                <a:solidFill>
                  <a:schemeClr val="accent1">
                    <a:lumMod val="50000"/>
                  </a:schemeClr>
                </a:solidFill>
                <a:latin typeface="Arial" panose="020B0604020202020204" pitchFamily="34" charset="0"/>
                <a:cs typeface="Arial" panose="020B0604020202020204" pitchFamily="34" charset="0"/>
              </a:rPr>
              <a:t>T</a:t>
            </a:r>
            <a:r>
              <a:rPr lang="tr-TR" sz="1600" dirty="0">
                <a:solidFill>
                  <a:schemeClr val="accent1">
                    <a:lumMod val="50000"/>
                  </a:schemeClr>
                </a:solidFill>
                <a:latin typeface="Arial" panose="020B0604020202020204" pitchFamily="34" charset="0"/>
                <a:cs typeface="Arial" panose="020B0604020202020204" pitchFamily="34" charset="0"/>
              </a:rPr>
              <a:t>oksik güneş kremleri, sinek kovucu</a:t>
            </a:r>
            <a:r>
              <a:rPr lang="en-US" sz="1600" dirty="0">
                <a:solidFill>
                  <a:schemeClr val="accent1">
                    <a:lumMod val="50000"/>
                  </a:schemeClr>
                </a:solidFill>
                <a:latin typeface="Arial" panose="020B0604020202020204" pitchFamily="34" charset="0"/>
                <a:cs typeface="Arial" panose="020B0604020202020204" pitchFamily="34" charset="0"/>
              </a:rPr>
              <a:t>, çevreye zararlı böcek ilaçlarını </a:t>
            </a:r>
            <a:r>
              <a:rPr lang="tr-TR" sz="1600" dirty="0">
                <a:solidFill>
                  <a:schemeClr val="accent1">
                    <a:lumMod val="50000"/>
                  </a:schemeClr>
                </a:solidFill>
                <a:latin typeface="Arial" panose="020B0604020202020204" pitchFamily="34" charset="0"/>
                <a:cs typeface="Arial" panose="020B0604020202020204" pitchFamily="34" charset="0"/>
              </a:rPr>
              <a:t> vb. </a:t>
            </a:r>
            <a:r>
              <a:rPr lang="en-US" sz="1600" dirty="0">
                <a:solidFill>
                  <a:schemeClr val="accent1">
                    <a:lumMod val="50000"/>
                  </a:schemeClr>
                </a:solidFill>
                <a:latin typeface="Arial" panose="020B0604020202020204" pitchFamily="34" charset="0"/>
                <a:cs typeface="Arial" panose="020B0604020202020204" pitchFamily="34" charset="0"/>
              </a:rPr>
              <a:t>z</a:t>
            </a:r>
            <a:r>
              <a:rPr lang="tr-TR" sz="1600" dirty="0">
                <a:solidFill>
                  <a:schemeClr val="accent1">
                    <a:lumMod val="50000"/>
                  </a:schemeClr>
                </a:solidFill>
                <a:latin typeface="Arial" panose="020B0604020202020204" pitchFamily="34" charset="0"/>
                <a:cs typeface="Arial" panose="020B0604020202020204" pitchFamily="34" charset="0"/>
              </a:rPr>
              <a:t>iyaretleriniz sırasında</a:t>
            </a:r>
            <a:r>
              <a:rPr lang="en-US" sz="1600" dirty="0">
                <a:solidFill>
                  <a:schemeClr val="accent1">
                    <a:lumMod val="50000"/>
                  </a:schemeClr>
                </a:solidFill>
                <a:latin typeface="Arial" panose="020B0604020202020204" pitchFamily="34" charset="0"/>
                <a:cs typeface="Arial" panose="020B0604020202020204" pitchFamily="34" charset="0"/>
              </a:rPr>
              <a:t> kullanmadığınız</a:t>
            </a:r>
            <a:r>
              <a:rPr lang="tr-TR" sz="1600" dirty="0">
                <a:solidFill>
                  <a:schemeClr val="accent1">
                    <a:lumMod val="50000"/>
                  </a:schemeClr>
                </a:solidFill>
                <a:latin typeface="Arial" panose="020B0604020202020204" pitchFamily="34" charset="0"/>
                <a:cs typeface="Arial" panose="020B0604020202020204" pitchFamily="34" charset="0"/>
              </a:rPr>
              <a:t>, çevre dostu kişisel hijyen malzemelerini tercih ettiğiniz için teşekkür ederiz.</a:t>
            </a:r>
          </a:p>
          <a:p>
            <a:r>
              <a:rPr lang="tr-TR" sz="1600" dirty="0">
                <a:solidFill>
                  <a:schemeClr val="accent1">
                    <a:lumMod val="50000"/>
                  </a:schemeClr>
                </a:solidFill>
                <a:latin typeface="Arial" panose="020B0604020202020204" pitchFamily="34" charset="0"/>
                <a:cs typeface="Arial" panose="020B0604020202020204" pitchFamily="34" charset="0"/>
              </a:rPr>
              <a:t>  </a:t>
            </a:r>
            <a:endParaRPr lang="en-US" sz="1600" dirty="0"/>
          </a:p>
        </p:txBody>
      </p:sp>
      <p:sp>
        <p:nvSpPr>
          <p:cNvPr id="15" name="Metin kutusu 14">
            <a:extLst>
              <a:ext uri="{FF2B5EF4-FFF2-40B4-BE49-F238E27FC236}">
                <a16:creationId xmlns:a16="http://schemas.microsoft.com/office/drawing/2014/main" id="{4C186A00-56CD-37C4-DF9C-5B861B2FD75E}"/>
              </a:ext>
            </a:extLst>
          </p:cNvPr>
          <p:cNvSpPr txBox="1"/>
          <p:nvPr/>
        </p:nvSpPr>
        <p:spPr>
          <a:xfrm>
            <a:off x="534746" y="2511466"/>
            <a:ext cx="6189258" cy="4278094"/>
          </a:xfrm>
          <a:prstGeom prst="rect">
            <a:avLst/>
          </a:prstGeom>
          <a:noFill/>
        </p:spPr>
        <p:txBody>
          <a:bodyPr wrap="square">
            <a:spAutoFit/>
          </a:bodyPr>
          <a:lstStyle/>
          <a:p>
            <a:pPr algn="l"/>
            <a:r>
              <a:rPr lang="en-US" sz="1600" b="0" i="0" dirty="0">
                <a:solidFill>
                  <a:schemeClr val="accent1">
                    <a:lumMod val="50000"/>
                  </a:schemeClr>
                </a:solidFill>
                <a:effectLst/>
                <a:latin typeface="Arial" panose="020B0604020202020204" pitchFamily="34" charset="0"/>
                <a:cs typeface="Arial" panose="020B0604020202020204" pitchFamily="34" charset="0"/>
              </a:rPr>
              <a:t>Güneş artık eskisi gibi dost değil! Güneşin zararlı ışınlarından korunmanız için birtakım önlemler almanız şart. Bu ihtiyacınızı ise çevre dostu güneş kremi ürünleri ile sağlayabilirsiniz.  Hem ekolojik sürdürülebilirliğe katkı sağlayan hem de doğal güneş kremi ürünleri sayesinde yaz aylarını daha güvenli bir şekilde geçirebilirsiniz. Unutmayın, çok sayıda güneş kreminin içinde yer alan kimyasal maddeler, deniz canlılarının kabuklarını ve denizdeki doğal hayat</a:t>
            </a:r>
            <a:r>
              <a:rPr lang="tr-TR" sz="1600" b="0" i="0" dirty="0">
                <a:solidFill>
                  <a:schemeClr val="accent1">
                    <a:lumMod val="50000"/>
                  </a:schemeClr>
                </a:solidFill>
                <a:effectLst/>
                <a:latin typeface="Arial" panose="020B0604020202020204" pitchFamily="34" charset="0"/>
                <a:cs typeface="Arial" panose="020B0604020202020204" pitchFamily="34" charset="0"/>
              </a:rPr>
              <a:t>ı</a:t>
            </a:r>
            <a:r>
              <a:rPr lang="en-US" sz="1600" b="0" i="0" dirty="0">
                <a:solidFill>
                  <a:schemeClr val="accent1">
                    <a:lumMod val="50000"/>
                  </a:schemeClr>
                </a:solidFill>
                <a:effectLst/>
                <a:latin typeface="Arial" panose="020B0604020202020204" pitchFamily="34" charset="0"/>
                <a:cs typeface="Arial" panose="020B0604020202020204" pitchFamily="34" charset="0"/>
              </a:rPr>
              <a:t> olumsuz etkiliyor.</a:t>
            </a:r>
          </a:p>
          <a:p>
            <a:pPr algn="l"/>
            <a:r>
              <a:rPr lang="en-US" sz="1600" b="0" i="0" dirty="0">
                <a:solidFill>
                  <a:schemeClr val="accent1">
                    <a:lumMod val="50000"/>
                  </a:schemeClr>
                </a:solidFill>
                <a:effectLst/>
                <a:latin typeface="Arial" panose="020B0604020202020204" pitchFamily="34" charset="0"/>
                <a:cs typeface="Arial" panose="020B0604020202020204" pitchFamily="34" charset="0"/>
              </a:rPr>
              <a:t>Yapılan bazı araştırmalara göre güneş kremlerinin içeriği, balıkların ölümüne dahi yol açabiliyor. Her yıl 14 bin ton güneş kremi sulara veya denize karışıyor. Özellikle “kimyasal” türündeki güneş koruyucularda, UVA ışınlarını bertaraf etmek için kullanılan sentetik bileşenler, doğal yaşama zarar veriyor. Bu maddeler kıyı boyunca yer alan mercan resiflerinin %40’ında, </a:t>
            </a:r>
            <a:r>
              <a:rPr lang="en-US" sz="1600" b="0" i="0" dirty="0" err="1">
                <a:solidFill>
                  <a:schemeClr val="accent1">
                    <a:lumMod val="50000"/>
                  </a:schemeClr>
                </a:solidFill>
                <a:effectLst/>
                <a:latin typeface="Arial" panose="020B0604020202020204" pitchFamily="34" charset="0"/>
                <a:cs typeface="Arial" panose="020B0604020202020204" pitchFamily="34" charset="0"/>
              </a:rPr>
              <a:t>tüm</a:t>
            </a:r>
            <a:r>
              <a:rPr lang="en-US" sz="1600" b="0" i="0" dirty="0">
                <a:solidFill>
                  <a:schemeClr val="accent1">
                    <a:lumMod val="50000"/>
                  </a:schemeClr>
                </a:solidFill>
                <a:effectLst/>
                <a:latin typeface="Arial" panose="020B0604020202020204" pitchFamily="34" charset="0"/>
                <a:cs typeface="Arial" panose="020B0604020202020204" pitchFamily="34" charset="0"/>
              </a:rPr>
              <a:t> canlıların da %10’unda stres oluşturuyor. Kimyasal güneş kremlerinde kullanılan oksibenzon; deniz kestaneleri, algler, balıklar ve mercanlara toksik etki bırakıyor.</a:t>
            </a:r>
          </a:p>
        </p:txBody>
      </p:sp>
      <p:pic>
        <p:nvPicPr>
          <p:cNvPr id="21" name="Resim 20">
            <a:extLst>
              <a:ext uri="{FF2B5EF4-FFF2-40B4-BE49-F238E27FC236}">
                <a16:creationId xmlns:a16="http://schemas.microsoft.com/office/drawing/2014/main" id="{754C100F-1D24-0B02-84BF-BC7C8CBA314C}"/>
              </a:ext>
            </a:extLst>
          </p:cNvPr>
          <p:cNvPicPr>
            <a:picLocks noChangeAspect="1"/>
          </p:cNvPicPr>
          <p:nvPr/>
        </p:nvPicPr>
        <p:blipFill>
          <a:blip r:embed="rId3"/>
          <a:stretch>
            <a:fillRect/>
          </a:stretch>
        </p:blipFill>
        <p:spPr>
          <a:xfrm>
            <a:off x="7066245" y="1318022"/>
            <a:ext cx="4875545" cy="5260360"/>
          </a:xfrm>
          <a:prstGeom prst="rect">
            <a:avLst/>
          </a:prstGeom>
        </p:spPr>
      </p:pic>
    </p:spTree>
    <p:extLst>
      <p:ext uri="{BB962C8B-B14F-4D97-AF65-F5344CB8AC3E}">
        <p14:creationId xmlns:p14="http://schemas.microsoft.com/office/powerpoint/2010/main" val="3406665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CCBF07A-CFEE-FA21-6F3D-6D5F3C9B47BB}"/>
              </a:ext>
            </a:extLst>
          </p:cNvPr>
          <p:cNvSpPr txBox="1">
            <a:spLocks/>
          </p:cNvSpPr>
          <p:nvPr/>
        </p:nvSpPr>
        <p:spPr>
          <a:xfrm>
            <a:off x="741680" y="230406"/>
            <a:ext cx="7315200"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hangingPunct="0">
              <a:tabLst>
                <a:tab pos="228600" algn="l"/>
              </a:tabLst>
            </a:pPr>
            <a:r>
              <a:rPr lang="en-US" sz="2000" kern="0" dirty="0">
                <a:solidFill>
                  <a:schemeClr val="bg1"/>
                </a:solidFill>
                <a:latin typeface="Arial" panose="020B0604020202020204" pitchFamily="34" charset="0"/>
                <a:cs typeface="Arial" panose="020B0604020202020204" pitchFamily="34" charset="0"/>
              </a:rPr>
              <a:t>YASADIŞI YABAN HAYATI TİCARETİ</a:t>
            </a:r>
            <a:endParaRPr lang="tr-TR" sz="2000" kern="0" dirty="0">
              <a:solidFill>
                <a:schemeClr val="bg1"/>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5B88A2AB-C059-7198-54EB-D2BED79A4B52}"/>
              </a:ext>
            </a:extLst>
          </p:cNvPr>
          <p:cNvSpPr txBox="1"/>
          <p:nvPr/>
        </p:nvSpPr>
        <p:spPr>
          <a:xfrm>
            <a:off x="5743073" y="671691"/>
            <a:ext cx="6063917" cy="307777"/>
          </a:xfrm>
          <a:prstGeom prst="rect">
            <a:avLst/>
          </a:prstGeom>
          <a:noFill/>
        </p:spPr>
        <p:txBody>
          <a:bodyPr wrap="square">
            <a:spAutoFit/>
          </a:bodyPr>
          <a:lstStyle/>
          <a:p>
            <a:pPr hangingPunct="0"/>
            <a:r>
              <a:rPr lang="tr-TR" sz="1400" kern="0" dirty="0">
                <a:solidFill>
                  <a:srgbClr val="002D72"/>
                </a:solidFill>
                <a:latin typeface="Arial" panose="020B0604020202020204" pitchFamily="34" charset="0"/>
                <a:ea typeface="+mj-ea"/>
                <a:cs typeface="Arial" panose="020B0604020202020204" pitchFamily="34" charset="0"/>
              </a:rPr>
              <a:t> </a:t>
            </a:r>
          </a:p>
        </p:txBody>
      </p:sp>
      <p:sp>
        <p:nvSpPr>
          <p:cNvPr id="10" name="Metin kutusu 9">
            <a:extLst>
              <a:ext uri="{FF2B5EF4-FFF2-40B4-BE49-F238E27FC236}">
                <a16:creationId xmlns:a16="http://schemas.microsoft.com/office/drawing/2014/main" id="{37EF0377-BE37-3849-A152-F7CF0701B821}"/>
              </a:ext>
            </a:extLst>
          </p:cNvPr>
          <p:cNvSpPr txBox="1"/>
          <p:nvPr/>
        </p:nvSpPr>
        <p:spPr>
          <a:xfrm>
            <a:off x="121920" y="671691"/>
            <a:ext cx="12070079" cy="646331"/>
          </a:xfrm>
          <a:prstGeom prst="rect">
            <a:avLst/>
          </a:prstGeom>
          <a:noFill/>
        </p:spPr>
        <p:txBody>
          <a:bodyPr wrap="square">
            <a:spAutoFit/>
          </a:bodyPr>
          <a:lstStyle/>
          <a:p>
            <a:pPr algn="just" hangingPunct="0"/>
            <a:endParaRPr lang="tr-TR" sz="1200" kern="0" dirty="0">
              <a:solidFill>
                <a:srgbClr val="002D72"/>
              </a:solidFill>
              <a:latin typeface="Arial" panose="020B0604020202020204" pitchFamily="34" charset="0"/>
              <a:ea typeface="+mj-ea"/>
              <a:cs typeface="Arial" panose="020B0604020202020204" pitchFamily="34" charset="0"/>
            </a:endParaRPr>
          </a:p>
          <a:p>
            <a:pPr marL="1371600" algn="just" hangingPunct="0"/>
            <a:r>
              <a:rPr lang="tr-TR" sz="1200" kern="0" dirty="0">
                <a:solidFill>
                  <a:srgbClr val="002D72"/>
                </a:solidFill>
                <a:latin typeface="Arial" panose="020B0604020202020204" pitchFamily="34" charset="0"/>
                <a:ea typeface="+mj-ea"/>
                <a:cs typeface="Arial" panose="020B0604020202020204" pitchFamily="34" charset="0"/>
              </a:rPr>
              <a:t> </a:t>
            </a:r>
          </a:p>
          <a:p>
            <a:pPr marL="914400" algn="just" hangingPunct="0"/>
            <a:r>
              <a:rPr lang="tr-TR" sz="1200" kern="0" dirty="0">
                <a:solidFill>
                  <a:srgbClr val="002D72"/>
                </a:solidFill>
                <a:latin typeface="Arial" panose="020B0604020202020204" pitchFamily="34" charset="0"/>
                <a:ea typeface="+mj-ea"/>
                <a:cs typeface="Arial" panose="020B0604020202020204" pitchFamily="34" charset="0"/>
              </a:rPr>
              <a:t> </a:t>
            </a:r>
          </a:p>
        </p:txBody>
      </p:sp>
      <p:sp>
        <p:nvSpPr>
          <p:cNvPr id="6" name="Metin kutusu 5">
            <a:extLst>
              <a:ext uri="{FF2B5EF4-FFF2-40B4-BE49-F238E27FC236}">
                <a16:creationId xmlns:a16="http://schemas.microsoft.com/office/drawing/2014/main" id="{F23000CD-63D6-A836-2630-10DEC2F1FD64}"/>
              </a:ext>
            </a:extLst>
          </p:cNvPr>
          <p:cNvSpPr txBox="1"/>
          <p:nvPr/>
        </p:nvSpPr>
        <p:spPr>
          <a:xfrm>
            <a:off x="582303" y="1478605"/>
            <a:ext cx="10308610" cy="1200329"/>
          </a:xfrm>
          <a:prstGeom prst="rect">
            <a:avLst/>
          </a:prstGeom>
          <a:noFill/>
        </p:spPr>
        <p:txBody>
          <a:bodyPr wrap="square">
            <a:spAutoFit/>
          </a:bodyPr>
          <a:lstStyle/>
          <a:p>
            <a:r>
              <a:rPr lang="tr-TR" dirty="0">
                <a:solidFill>
                  <a:schemeClr val="accent1">
                    <a:lumMod val="50000"/>
                  </a:schemeClr>
                </a:solidFill>
                <a:effectLst/>
              </a:rPr>
              <a:t>Değerli ziyaretçilerimiz, yaban hayatı hasadı, tüketimi ve ticareti ile ilgili düzenlemeler ve IUCN</a:t>
            </a:r>
            <a:r>
              <a:rPr lang="en-US" dirty="0">
                <a:solidFill>
                  <a:schemeClr val="accent1">
                    <a:lumMod val="50000"/>
                  </a:schemeClr>
                </a:solidFill>
                <a:effectLst/>
              </a:rPr>
              <a:t> (</a:t>
            </a:r>
            <a:r>
              <a:rPr lang="en-US" i="0" dirty="0">
                <a:solidFill>
                  <a:schemeClr val="accent1">
                    <a:lumMod val="50000"/>
                  </a:schemeClr>
                </a:solidFill>
                <a:effectLst/>
              </a:rPr>
              <a:t>Dünya Doğayı Koruma Birliği)</a:t>
            </a:r>
            <a:r>
              <a:rPr lang="tr-TR" dirty="0">
                <a:solidFill>
                  <a:schemeClr val="accent1">
                    <a:lumMod val="50000"/>
                  </a:schemeClr>
                </a:solidFill>
                <a:effectLst/>
              </a:rPr>
              <a:t> veya CITES</a:t>
            </a:r>
            <a:r>
              <a:rPr lang="en-US" dirty="0">
                <a:solidFill>
                  <a:schemeClr val="accent1">
                    <a:lumMod val="50000"/>
                  </a:schemeClr>
                </a:solidFill>
                <a:effectLst/>
              </a:rPr>
              <a:t> (</a:t>
            </a:r>
            <a:r>
              <a:rPr lang="en-US" b="0" i="0" dirty="0">
                <a:solidFill>
                  <a:schemeClr val="accent1">
                    <a:lumMod val="50000"/>
                  </a:schemeClr>
                </a:solidFill>
                <a:effectLst/>
                <a:latin typeface="Linux Libertine"/>
              </a:rPr>
              <a:t>Nesli Tehlike Altındaki Türlerin Ticaretine İlişkin Sözleşme)</a:t>
            </a:r>
          </a:p>
          <a:p>
            <a:r>
              <a:rPr lang="tr-TR" dirty="0">
                <a:solidFill>
                  <a:schemeClr val="accent1">
                    <a:lumMod val="50000"/>
                  </a:schemeClr>
                </a:solidFill>
                <a:effectLst/>
              </a:rPr>
              <a:t> tarafından bildirilmiş tehdit altındaki yaban hayatı türlerinden türetilen yasadışı ürünler / hediyelik eşyalar satın almaktan, tüketmekten kaçınma ihtiyacı konusunda gerekli hassasiyeti gösterdiğiniz için teşekkür ederiz.</a:t>
            </a:r>
            <a:endParaRPr lang="tr-TR" dirty="0">
              <a:solidFill>
                <a:schemeClr val="accent1">
                  <a:lumMod val="50000"/>
                </a:schemeClr>
              </a:solidFill>
            </a:endParaRPr>
          </a:p>
        </p:txBody>
      </p:sp>
      <p:pic>
        <p:nvPicPr>
          <p:cNvPr id="13" name="Resim 12">
            <a:extLst>
              <a:ext uri="{FF2B5EF4-FFF2-40B4-BE49-F238E27FC236}">
                <a16:creationId xmlns:a16="http://schemas.microsoft.com/office/drawing/2014/main" id="{7A7A7D71-96BC-12AE-BABD-70EA67CA8FDD}"/>
              </a:ext>
            </a:extLst>
          </p:cNvPr>
          <p:cNvPicPr>
            <a:picLocks noChangeAspect="1"/>
          </p:cNvPicPr>
          <p:nvPr/>
        </p:nvPicPr>
        <p:blipFill>
          <a:blip r:embed="rId3"/>
          <a:stretch>
            <a:fillRect/>
          </a:stretch>
        </p:blipFill>
        <p:spPr>
          <a:xfrm>
            <a:off x="1610435" y="2945784"/>
            <a:ext cx="3152633" cy="2433611"/>
          </a:xfrm>
          <a:prstGeom prst="rect">
            <a:avLst/>
          </a:prstGeom>
        </p:spPr>
      </p:pic>
      <p:pic>
        <p:nvPicPr>
          <p:cNvPr id="15" name="Resim 14">
            <a:extLst>
              <a:ext uri="{FF2B5EF4-FFF2-40B4-BE49-F238E27FC236}">
                <a16:creationId xmlns:a16="http://schemas.microsoft.com/office/drawing/2014/main" id="{28CB259D-32C4-ADD4-997B-5C1A51918667}"/>
              </a:ext>
            </a:extLst>
          </p:cNvPr>
          <p:cNvPicPr>
            <a:picLocks noChangeAspect="1"/>
          </p:cNvPicPr>
          <p:nvPr/>
        </p:nvPicPr>
        <p:blipFill>
          <a:blip r:embed="rId4"/>
          <a:stretch>
            <a:fillRect/>
          </a:stretch>
        </p:blipFill>
        <p:spPr>
          <a:xfrm>
            <a:off x="5991366" y="3043450"/>
            <a:ext cx="3152633" cy="2335945"/>
          </a:xfrm>
          <a:prstGeom prst="rect">
            <a:avLst/>
          </a:prstGeom>
        </p:spPr>
      </p:pic>
    </p:spTree>
    <p:extLst>
      <p:ext uri="{BB962C8B-B14F-4D97-AF65-F5344CB8AC3E}">
        <p14:creationId xmlns:p14="http://schemas.microsoft.com/office/powerpoint/2010/main" val="186978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F367BB47-AEC3-A6E8-0D08-04C358506EDA}"/>
              </a:ext>
            </a:extLst>
          </p:cNvPr>
          <p:cNvSpPr txBox="1">
            <a:spLocks/>
          </p:cNvSpPr>
          <p:nvPr/>
        </p:nvSpPr>
        <p:spPr>
          <a:xfrm>
            <a:off x="274320" y="0"/>
            <a:ext cx="4841240" cy="520079"/>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228600" fontAlgn="auto" hangingPunct="1">
              <a:lnSpc>
                <a:spcPct val="200000"/>
              </a:lnSpc>
              <a:spcAft>
                <a:spcPts val="600"/>
              </a:spcAft>
            </a:pPr>
            <a:r>
              <a:rPr lang="en-US" sz="2000" kern="0" dirty="0">
                <a:solidFill>
                  <a:schemeClr val="bg1"/>
                </a:solidFill>
                <a:latin typeface="Arial" panose="020B0604020202020204" pitchFamily="34" charset="0"/>
                <a:cs typeface="Arial" panose="020B0604020202020204" pitchFamily="34" charset="0"/>
              </a:rPr>
              <a:t>BİYOÇEŞİTLİLİK</a:t>
            </a:r>
            <a:endParaRPr lang="tr-TR" sz="2000" kern="0"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5E17FFB9-0B2B-1B72-3482-A0C1A870511A}"/>
              </a:ext>
            </a:extLst>
          </p:cNvPr>
          <p:cNvSpPr txBox="1">
            <a:spLocks/>
          </p:cNvSpPr>
          <p:nvPr/>
        </p:nvSpPr>
        <p:spPr>
          <a:xfrm>
            <a:off x="274320" y="2550194"/>
            <a:ext cx="6847840" cy="244682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just" hangingPunct="0"/>
            <a:r>
              <a:rPr lang="en-US" sz="1600" b="0" kern="0" dirty="0">
                <a:solidFill>
                  <a:srgbClr val="002D72"/>
                </a:solidFill>
                <a:latin typeface="Arial" panose="020B0604020202020204" pitchFamily="34" charset="0"/>
                <a:cs typeface="Arial" panose="020B0604020202020204" pitchFamily="34" charset="0"/>
              </a:rPr>
              <a:t>İstanbul Bio çeşitlilik anlamında dünyadaki sayılı metropollerden birisidir. İstanbul çevresinde bulunan orman, park, sulak alanlar, endemik bitki türleri ve vahşi </a:t>
            </a:r>
            <a:r>
              <a:rPr lang="en-US" sz="1600" b="0" kern="0" dirty="0" err="1">
                <a:solidFill>
                  <a:srgbClr val="002D72"/>
                </a:solidFill>
                <a:latin typeface="Arial" panose="020B0604020202020204" pitchFamily="34" charset="0"/>
                <a:cs typeface="Arial" panose="020B0604020202020204" pitchFamily="34" charset="0"/>
              </a:rPr>
              <a:t>yaşamı</a:t>
            </a:r>
            <a:r>
              <a:rPr lang="en-US" sz="1600" b="0" kern="0" dirty="0">
                <a:solidFill>
                  <a:srgbClr val="002D72"/>
                </a:solidFill>
                <a:latin typeface="Arial" panose="020B0604020202020204" pitchFamily="34" charset="0"/>
                <a:cs typeface="Arial" panose="020B0604020202020204" pitchFamily="34" charset="0"/>
              </a:rPr>
              <a:t> ile günlük metropol yaşantısı dışında farklı tarafını paylaşacağız.  </a:t>
            </a:r>
          </a:p>
          <a:p>
            <a:pPr algn="just" hangingPunct="0"/>
            <a:r>
              <a:rPr lang="en-US" sz="1600" b="0" i="0" dirty="0">
                <a:solidFill>
                  <a:srgbClr val="002060"/>
                </a:solidFill>
                <a:effectLst/>
                <a:latin typeface="Arial" panose="020B0604020202020204" pitchFamily="34" charset="0"/>
                <a:cs typeface="Arial" panose="020B0604020202020204" pitchFamily="34" charset="0"/>
              </a:rPr>
              <a:t>En basit ifadeyle biyoçeşitlilik ,doğal dünyadaki </a:t>
            </a:r>
            <a:r>
              <a:rPr lang="en-US" sz="1600" b="0" i="0" dirty="0" err="1">
                <a:solidFill>
                  <a:srgbClr val="002060"/>
                </a:solidFill>
                <a:effectLst/>
                <a:latin typeface="Arial" panose="020B0604020202020204" pitchFamily="34" charset="0"/>
                <a:cs typeface="Arial" panose="020B0604020202020204" pitchFamily="34" charset="0"/>
              </a:rPr>
              <a:t>tüm</a:t>
            </a:r>
            <a:r>
              <a:rPr lang="en-US" sz="1600" b="0" i="0" dirty="0">
                <a:solidFill>
                  <a:srgbClr val="002060"/>
                </a:solidFill>
                <a:effectLst/>
                <a:latin typeface="Arial" panose="020B0604020202020204" pitchFamily="34" charset="0"/>
                <a:cs typeface="Arial" panose="020B0604020202020204" pitchFamily="34" charset="0"/>
              </a:rPr>
              <a:t> organizmaları içerir.  Mikroorganizmalar, bitkiler, mantarlar, böcekler ve her tür hayvan birlikte biyoçeşitliliği oluşturur.  Terim en sık olarak, belirli bir alanın veya ekosistemin biyolojik çeşitliliğini tanımlamak için kullanılır. </a:t>
            </a:r>
            <a:endParaRPr lang="en-US" sz="1600" b="0"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hangingPunct="0"/>
            <a:endParaRPr lang="tr-TR"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buClrTx/>
              <a:buSzTx/>
              <a:buFontTx/>
              <a:buNone/>
              <a:tabLst/>
              <a:defRPr/>
            </a:pPr>
            <a:endParaRPr lang="tr-TR" sz="1500" b="0" kern="0" dirty="0">
              <a:solidFill>
                <a:srgbClr val="002D72"/>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2B9FE46-E28C-D031-BBD1-082CE7E433EA}"/>
              </a:ext>
            </a:extLst>
          </p:cNvPr>
          <p:cNvPicPr>
            <a:picLocks noChangeAspect="1"/>
          </p:cNvPicPr>
          <p:nvPr/>
        </p:nvPicPr>
        <p:blipFill>
          <a:blip r:embed="rId3"/>
          <a:stretch>
            <a:fillRect/>
          </a:stretch>
        </p:blipFill>
        <p:spPr>
          <a:xfrm>
            <a:off x="7193280" y="1160060"/>
            <a:ext cx="4826000" cy="5227092"/>
          </a:xfrm>
          <a:prstGeom prst="rect">
            <a:avLst/>
          </a:prstGeom>
        </p:spPr>
      </p:pic>
    </p:spTree>
    <p:extLst>
      <p:ext uri="{BB962C8B-B14F-4D97-AF65-F5344CB8AC3E}">
        <p14:creationId xmlns:p14="http://schemas.microsoft.com/office/powerpoint/2010/main" val="242326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şlık 14">
            <a:extLst>
              <a:ext uri="{FF2B5EF4-FFF2-40B4-BE49-F238E27FC236}">
                <a16:creationId xmlns:a16="http://schemas.microsoft.com/office/drawing/2014/main" id="{CC8EC8D7-9287-3F62-5A64-FEED44172063}"/>
              </a:ext>
            </a:extLst>
          </p:cNvPr>
          <p:cNvSpPr>
            <a:spLocks noGrp="1"/>
          </p:cNvSpPr>
          <p:nvPr>
            <p:ph type="title"/>
          </p:nvPr>
        </p:nvSpPr>
        <p:spPr/>
        <p:txBody>
          <a:bodyPr/>
          <a:lstStyle/>
          <a:p>
            <a:endParaRPr lang="en-US"/>
          </a:p>
        </p:txBody>
      </p:sp>
      <p:pic>
        <p:nvPicPr>
          <p:cNvPr id="4" name="Picture 10" descr="Shape&#10;&#10;Description automatically generated">
            <a:extLst>
              <a:ext uri="{FF2B5EF4-FFF2-40B4-BE49-F238E27FC236}">
                <a16:creationId xmlns:a16="http://schemas.microsoft.com/office/drawing/2014/main" id="{AAC39EBC-8EF1-D067-23A8-828EE67E90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Metin kutusu 13">
            <a:extLst>
              <a:ext uri="{FF2B5EF4-FFF2-40B4-BE49-F238E27FC236}">
                <a16:creationId xmlns:a16="http://schemas.microsoft.com/office/drawing/2014/main" id="{FE568549-76DA-D40F-B28E-A4A4BCA3CBD6}"/>
              </a:ext>
            </a:extLst>
          </p:cNvPr>
          <p:cNvSpPr txBox="1"/>
          <p:nvPr/>
        </p:nvSpPr>
        <p:spPr>
          <a:xfrm>
            <a:off x="419669" y="103515"/>
            <a:ext cx="6189258" cy="523220"/>
          </a:xfrm>
          <a:prstGeom prst="rect">
            <a:avLst/>
          </a:prstGeom>
          <a:noFill/>
        </p:spPr>
        <p:txBody>
          <a:bodyPr wrap="square">
            <a:spAutoFit/>
          </a:bodyPr>
          <a:lstStyle/>
          <a:p>
            <a:r>
              <a:rPr lang="tr-TR" sz="2800" b="1" dirty="0">
                <a:solidFill>
                  <a:schemeClr val="bg1"/>
                </a:solidFill>
                <a:effectLst/>
                <a:latin typeface="Calibri" panose="020F0502020204030204" pitchFamily="34" charset="0"/>
                <a:ea typeface="Calibri" panose="020F0502020204030204" pitchFamily="34" charset="0"/>
              </a:rPr>
              <a:t>SÜRDÜRÜLEBİLİRLİK POLİTİKAMIZ</a:t>
            </a:r>
            <a:endParaRPr lang="en-US" sz="2800" dirty="0"/>
          </a:p>
        </p:txBody>
      </p:sp>
      <p:sp>
        <p:nvSpPr>
          <p:cNvPr id="16" name="İçerik Yer Tutucusu 2">
            <a:extLst>
              <a:ext uri="{FF2B5EF4-FFF2-40B4-BE49-F238E27FC236}">
                <a16:creationId xmlns:a16="http://schemas.microsoft.com/office/drawing/2014/main" id="{EB9D7591-D474-139C-BDA0-3E71D84664A2}"/>
              </a:ext>
            </a:extLst>
          </p:cNvPr>
          <p:cNvSpPr txBox="1">
            <a:spLocks/>
          </p:cNvSpPr>
          <p:nvPr/>
        </p:nvSpPr>
        <p:spPr>
          <a:xfrm>
            <a:off x="7593" y="593720"/>
            <a:ext cx="12176813" cy="626428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tr-TR" sz="1800" b="1" dirty="0">
                <a:solidFill>
                  <a:srgbClr val="2F5496"/>
                </a:solidFill>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a typeface="Calibri" panose="020F0502020204030204" pitchFamily="34" charset="0"/>
            </a:endParaRPr>
          </a:p>
          <a:p>
            <a:pPr marL="0" indent="0" algn="ctr">
              <a:spcBef>
                <a:spcPts val="0"/>
              </a:spcBef>
              <a:buFont typeface="Arial" panose="020B0604020202020204" pitchFamily="34" charset="0"/>
              <a:buNone/>
            </a:pPr>
            <a:r>
              <a:rPr lang="tr-TR" sz="1800" dirty="0">
                <a:solidFill>
                  <a:srgbClr val="006124"/>
                </a:solidFill>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a typeface="Calibri" panose="020F0502020204030204" pitchFamily="34" charset="0"/>
            </a:endParaRPr>
          </a:p>
          <a:p>
            <a:pPr marL="0" algn="ctr">
              <a:lnSpc>
                <a:spcPct val="120000"/>
              </a:lnSpc>
              <a:spcBef>
                <a:spcPts val="0"/>
              </a:spcBef>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Çevreyi korumak ve sürdürülebilir turizmin gerekliliğini sağlamak amacıyla çevreye olan etkilerimizi tespit eder, olumsuz etkileri ve olası tehlikeleri ve atıklarımızı kontrol altına alırız. Doğal kaynakların kullanımını, enerji tüketimini, hava, su ve toprak kirlenmesini en aza indirgemek için gayret ederiz.</a:t>
            </a: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buFont typeface="Arial" panose="020B0604020202020204" pitchFamily="34" charset="0"/>
              <a:buNone/>
            </a:pPr>
            <a:endPar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buFont typeface="Arial" panose="020B0604020202020204" pitchFamily="34" charset="0"/>
              <a:buNone/>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algn="ctr">
              <a:lnSpc>
                <a:spcPct val="120000"/>
              </a:lnSpc>
              <a:spcBef>
                <a:spcPts val="0"/>
              </a:spcBef>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Ülkemizde yürürlükte olan çevre, iş sağlığı ve işçi güvenliği, insan hakları, çocuk hakları, kadın hakları, azınlık hakları gıda ve su güvenliği, misafir güvenliği kapsamında kanun, yönetmelik, mevzuat ve düzenlemelere uyar, tüm gereklilikleri eksiksiz yerine getiririz. Faaliyetlerimizi yürütürken misafir ve çalışanlarımızı meydana gelebilecek yaralanmalardan, hastalıklardan korumak ve iyi çalışma koşulları sağlamak için gerekli önlemleri alır ve uygularız.</a:t>
            </a: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buFont typeface="Arial" panose="020B0604020202020204" pitchFamily="34" charset="0"/>
              <a:buNone/>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p>
          <a:p>
            <a:pPr marL="0" indent="0" algn="ctr">
              <a:spcBef>
                <a:spcPts val="0"/>
              </a:spcBef>
              <a:buFont typeface="Arial" panose="020B0604020202020204" pitchFamily="34" charset="0"/>
              <a:buNone/>
            </a:pP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algn="ctr">
              <a:lnSpc>
                <a:spcPct val="120000"/>
              </a:lnSpc>
              <a:spcBef>
                <a:spcPts val="0"/>
              </a:spcBef>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Çevre bilinci ve sosyal sorumluluklarımızın sadece çalışanlarımızla değil; konuklarımız ve tedarikçilerimiz, alt yüklenicilerimiz ve yetkili mercilerde benimsenmesini sağlamaya çalışırız. Yerel yönetimler, tedarikçi firmalar ve sivil toplum kuruluşlarıyla işbirliği yaparak çevre koruma ve sosyal sorumluluk projeleri üretilmesine katkıda bulunuruz.</a:t>
            </a: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buFont typeface="Arial" panose="020B0604020202020204" pitchFamily="34" charset="0"/>
              <a:buNone/>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p>
          <a:p>
            <a:pPr marL="0" indent="0" algn="ctr">
              <a:spcBef>
                <a:spcPts val="0"/>
              </a:spcBef>
              <a:buFont typeface="Arial" panose="020B0604020202020204" pitchFamily="34" charset="0"/>
              <a:buNone/>
            </a:pP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indent="228600" algn="ctr">
              <a:lnSpc>
                <a:spcPct val="120000"/>
              </a:lnSpc>
              <a:spcBef>
                <a:spcPts val="0"/>
              </a:spcBef>
            </a:pPr>
            <a:r>
              <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Tüm karar alma aşamalarında sürdürülebilirlik düşüncesi ön planda olacaktır.</a:t>
            </a: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Personel eğitimi ve farkındalığı arttırılacaktır. Atık oluşumu kaynağında azaltılmaya çalışılacaktır.</a:t>
            </a:r>
            <a:endPar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indent="0" algn="ctr">
              <a:spcBef>
                <a:spcPts val="0"/>
              </a:spcBef>
              <a:buFont typeface="Arial" panose="020B0604020202020204" pitchFamily="34" charset="0"/>
              <a:buNone/>
            </a:pPr>
            <a:endPar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indent="0" algn="ctr">
              <a:spcBef>
                <a:spcPts val="0"/>
              </a:spcBef>
              <a:buFont typeface="Arial" panose="020B0604020202020204" pitchFamily="34" charset="0"/>
              <a:buNone/>
            </a:pP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indent="228600" algn="ctr">
              <a:lnSpc>
                <a:spcPct val="120000"/>
              </a:lnSpc>
              <a:spcBef>
                <a:spcPts val="0"/>
              </a:spcBef>
            </a:pPr>
            <a:r>
              <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Hammadde ve malzeme satın alırken çevreye zarar vermeyen ya da az zarar veren ürünler tercih edilecektir. Hem işletmenin atık oranı azaltıcı hem de çevrenin bir parçası olan hayvanların yaşam mücadelelerine destek olunacaktır. Yapılacak küçük değişikliklerle enerji tasarrufu sağlamak, Tüm cihazların bakımını yapmak ve etkili çalıştıklarından emin olmak, Otelin çevre performansı sürekli izlenecek ve sonuçlara göre gerçekçi hedefler belirlenecektir. Kültürel mirası ve doğayı koruma projelerine destek verilecektir.</a:t>
            </a:r>
          </a:p>
          <a:p>
            <a:pPr marL="0" indent="0">
              <a:lnSpc>
                <a:spcPct val="120000"/>
              </a:lnSpc>
              <a:spcBef>
                <a:spcPts val="0"/>
              </a:spcBef>
              <a:buFont typeface="Arial" panose="020B0604020202020204" pitchFamily="34" charset="0"/>
              <a:buNone/>
            </a:pPr>
            <a:endPar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Bef>
                <a:spcPts val="0"/>
              </a:spcBef>
              <a:buFont typeface="Arial" panose="020B0604020202020204" pitchFamily="34" charset="0"/>
              <a:buNone/>
            </a:pP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algn="ctr">
              <a:lnSpc>
                <a:spcPct val="120000"/>
              </a:lnSpc>
              <a:spcBef>
                <a:spcPts val="0"/>
              </a:spcBef>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Bulunduğumuz yerlerde, yerel istihdamı arttırmak, yerel bölge halkına destek olmak, doğal yaşamı korumak ve zenginleştirmek, kültürel mirasın tanıtılmasına ve korunmasına katkı sağlamak, biyo çeşitliliği arttırmak için gerekli her türlü önlemi alır, çevremize sahip çıkmak adına yaptığımız tüm faaliyetleri kamuoyuyla paylaşırız.</a:t>
            </a:r>
          </a:p>
          <a:p>
            <a:pPr marL="0" indent="0" algn="ctr">
              <a:lnSpc>
                <a:spcPct val="120000"/>
              </a:lnSpc>
              <a:spcBef>
                <a:spcPts val="0"/>
              </a:spcBef>
              <a:buFont typeface="Arial" panose="020B0604020202020204" pitchFamily="34" charset="0"/>
              <a:buNone/>
            </a:pP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buFont typeface="Arial" panose="020B0604020202020204" pitchFamily="34" charset="0"/>
              <a:buNone/>
            </a:pPr>
            <a:r>
              <a:rPr lang="tr-TR"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endParaRPr>
          </a:p>
          <a:p>
            <a:pPr marL="0" algn="ctr">
              <a:lnSpc>
                <a:spcPct val="120000"/>
              </a:lnSpc>
              <a:spcBef>
                <a:spcPts val="0"/>
              </a:spcBef>
            </a:pPr>
            <a:r>
              <a:rPr lang="en-US" sz="1900"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Sürdürülebilirlik kapsamında misafir ve çalışan memnuniyetini sağlamak için misafirlerimizin ve çalışanlarımızın hizmetimiz kapsamında görüşlerini alarak sürekli iyileştirme ve geliştirme çalışmaları yaparız.</a:t>
            </a:r>
          </a:p>
          <a:p>
            <a:endParaRPr lang="en-US" dirty="0"/>
          </a:p>
        </p:txBody>
      </p:sp>
    </p:spTree>
    <p:extLst>
      <p:ext uri="{BB962C8B-B14F-4D97-AF65-F5344CB8AC3E}">
        <p14:creationId xmlns:p14="http://schemas.microsoft.com/office/powerpoint/2010/main" val="139364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662C09-79F5-23DE-426B-D319B6070D7D}"/>
              </a:ext>
            </a:extLst>
          </p:cNvPr>
          <p:cNvSpPr>
            <a:spLocks noGrp="1"/>
          </p:cNvSpPr>
          <p:nvPr>
            <p:ph type="ctrTitle"/>
          </p:nvPr>
        </p:nvSpPr>
        <p:spPr/>
        <p:txBody>
          <a:bodyPr/>
          <a:lstStyle/>
          <a:p>
            <a:endParaRPr lang="en-US"/>
          </a:p>
        </p:txBody>
      </p:sp>
      <p:sp>
        <p:nvSpPr>
          <p:cNvPr id="3" name="Alt Başlık 2">
            <a:extLst>
              <a:ext uri="{FF2B5EF4-FFF2-40B4-BE49-F238E27FC236}">
                <a16:creationId xmlns:a16="http://schemas.microsoft.com/office/drawing/2014/main" id="{C67828BE-D1C2-786B-4D30-75E35A545D78}"/>
              </a:ext>
            </a:extLst>
          </p:cNvPr>
          <p:cNvSpPr>
            <a:spLocks noGrp="1"/>
          </p:cNvSpPr>
          <p:nvPr>
            <p:ph type="subTitle" idx="1"/>
          </p:nvPr>
        </p:nvSpPr>
        <p:spPr/>
        <p:txBody>
          <a:bodyPr/>
          <a:lstStyle/>
          <a:p>
            <a:endParaRPr lang="en-US" dirty="0"/>
          </a:p>
        </p:txBody>
      </p:sp>
      <p:pic>
        <p:nvPicPr>
          <p:cNvPr id="4" name="Picture 10" descr="Shape&#10;&#10;Description automatically generated">
            <a:extLst>
              <a:ext uri="{FF2B5EF4-FFF2-40B4-BE49-F238E27FC236}">
                <a16:creationId xmlns:a16="http://schemas.microsoft.com/office/drawing/2014/main" id="{3FDEB796-CCB9-0610-1F0B-621762C12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İçerik Yer Tutucusu 2">
            <a:extLst>
              <a:ext uri="{FF2B5EF4-FFF2-40B4-BE49-F238E27FC236}">
                <a16:creationId xmlns:a16="http://schemas.microsoft.com/office/drawing/2014/main" id="{798B6760-CF63-6086-557E-191B699E218A}"/>
              </a:ext>
            </a:extLst>
          </p:cNvPr>
          <p:cNvSpPr txBox="1">
            <a:spLocks/>
          </p:cNvSpPr>
          <p:nvPr/>
        </p:nvSpPr>
        <p:spPr>
          <a:xfrm>
            <a:off x="838200" y="969962"/>
            <a:ext cx="10515600" cy="4918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Emisyon oranını düşürmek için mümkün olduğunca alımların çoğunu tek firma üzerinden yapılır.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Ürün alırken firmanın kurumsal kimliği araştırılıp çevreye duyarlı firmalar seçilir.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Ger dönüştürülmüş, Kompost vb. çevreci ürünleri seçilir.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Çoğu ürünlerde kağıt ambalaj kullanan firmalar tercih edilir.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Plastik tüketimini azaltmak için daha az plastik ambalaj kullanan firmalar seçilir.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Ürün dağıtım ağı geniş olan firmaları tercih edilir.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Firma seçim kriterleri her sene yeniden değerlendirilir.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Kriterleri sağlamayan firmalar 60 gün içerisinde değiştirilir.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Satın alma, yeniden kullanılabilir, iade edilebilir ve geri dönüştürülmüş malları tercih edilir.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Sarf ve tek kullanımlık ürünlerin satın alınması ve kullanımı izlenir ve yönetilir.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Toplu olarak satın alınan gereksiz ambalajlardan (özellikle plastikten) kaçınılır.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Çevre sertifikalı ürünler ve tedarikçiler - özellikle ahşap, kağıt, balık, diğer gıdalar ve vahşi doğadan gelen ürünler açısından tercih edilir.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Sertifikalı ürünlerin ve tedarikçilerin mevcut olmadığı yerlerde, büyüme veya üretimin kökeni ve yöntemleri dikkate alınır.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Tehdit altındaki türler kullanılmaz veya satılmaz.</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Font typeface="Symbol" panose="05050102010706020507" pitchFamily="18" charset="2"/>
              <a:buChar char=""/>
            </a:pPr>
            <a:r>
              <a:rPr lang="tr-TR"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Yerel üretici, kooperatif desteklenerek ürünleri düzenli şekilde satınalma yapılır.</a:t>
            </a:r>
            <a:endParaRPr lang="en-US" sz="16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7" name="Metin kutusu 6">
            <a:extLst>
              <a:ext uri="{FF2B5EF4-FFF2-40B4-BE49-F238E27FC236}">
                <a16:creationId xmlns:a16="http://schemas.microsoft.com/office/drawing/2014/main" id="{3BB9DE9B-DC03-DBDD-2E87-13CCA682C893}"/>
              </a:ext>
            </a:extLst>
          </p:cNvPr>
          <p:cNvSpPr txBox="1"/>
          <p:nvPr/>
        </p:nvSpPr>
        <p:spPr>
          <a:xfrm>
            <a:off x="446965" y="78115"/>
            <a:ext cx="7141190" cy="523220"/>
          </a:xfrm>
          <a:prstGeom prst="rect">
            <a:avLst/>
          </a:prstGeom>
          <a:noFill/>
        </p:spPr>
        <p:txBody>
          <a:bodyPr wrap="square">
            <a:spAutoFit/>
          </a:bodyPr>
          <a:lstStyle/>
          <a:p>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SÜRDÜRÜLEBİLİR SATINALMA POLİTİKAMIZ</a:t>
            </a:r>
            <a:endParaRPr lang="en-US" sz="2800" dirty="0"/>
          </a:p>
        </p:txBody>
      </p:sp>
    </p:spTree>
    <p:extLst>
      <p:ext uri="{BB962C8B-B14F-4D97-AF65-F5344CB8AC3E}">
        <p14:creationId xmlns:p14="http://schemas.microsoft.com/office/powerpoint/2010/main" val="320640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aphical user interface, application, treemap chart&#10;&#10;Description automatically generated">
            <a:extLst>
              <a:ext uri="{FF2B5EF4-FFF2-40B4-BE49-F238E27FC236}">
                <a16:creationId xmlns:a16="http://schemas.microsoft.com/office/drawing/2014/main" id="{B4BEBA6E-82F5-5E60-8CC0-3DD1F50C4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972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Shape&#10;&#10;Description automatically generated">
            <a:extLst>
              <a:ext uri="{FF2B5EF4-FFF2-40B4-BE49-F238E27FC236}">
                <a16:creationId xmlns:a16="http://schemas.microsoft.com/office/drawing/2014/main" id="{CF34EBA8-FDBE-902C-ABD4-12EA67DD7F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000" y="0"/>
            <a:ext cx="12192000" cy="6858000"/>
          </a:xfrm>
          <a:prstGeom prst="rect">
            <a:avLst/>
          </a:prstGeom>
        </p:spPr>
      </p:pic>
      <p:sp>
        <p:nvSpPr>
          <p:cNvPr id="4" name="Title 1">
            <a:extLst>
              <a:ext uri="{FF2B5EF4-FFF2-40B4-BE49-F238E27FC236}">
                <a16:creationId xmlns:a16="http://schemas.microsoft.com/office/drawing/2014/main" id="{5E17FFB9-0B2B-1B72-3482-A0C1A870511A}"/>
              </a:ext>
            </a:extLst>
          </p:cNvPr>
          <p:cNvSpPr txBox="1">
            <a:spLocks/>
          </p:cNvSpPr>
          <p:nvPr/>
        </p:nvSpPr>
        <p:spPr>
          <a:xfrm>
            <a:off x="0" y="762000"/>
            <a:ext cx="12059920"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just" hangingPunct="0"/>
            <a:endParaRPr lang="tr-TR" sz="1600" b="0" kern="0" dirty="0">
              <a:solidFill>
                <a:srgbClr val="002D72"/>
              </a:solidFill>
              <a:latin typeface="Arial" panose="020B0604020202020204" pitchFamily="34" charset="0"/>
              <a:cs typeface="Arial" panose="020B0604020202020204" pitchFamily="34" charset="0"/>
            </a:endParaRPr>
          </a:p>
          <a:p>
            <a:pPr lvl="0" algn="just" hangingPunct="0"/>
            <a:endParaRPr lang="tr-TR" sz="1500" b="0" kern="0" dirty="0">
              <a:solidFill>
                <a:srgbClr val="002D72"/>
              </a:solidFill>
              <a:latin typeface="Arial" panose="020B0604020202020204" pitchFamily="34" charset="0"/>
              <a:cs typeface="Arial" panose="020B0604020202020204" pitchFamily="34" charset="0"/>
            </a:endParaRPr>
          </a:p>
          <a:p>
            <a:pPr marL="0" marR="0" lvl="0" indent="0" algn="l" defTabSz="914400" rtl="0" eaLnBrk="1" fontAlgn="auto" latinLnBrk="0" hangingPunct="1">
              <a:buClrTx/>
              <a:buSzTx/>
              <a:buFontTx/>
              <a:buNone/>
              <a:tabLst/>
              <a:defRPr/>
            </a:pPr>
            <a:endParaRPr lang="tr-TR" sz="1500" b="0" kern="0" dirty="0">
              <a:solidFill>
                <a:srgbClr val="002D72"/>
              </a:solidFill>
              <a:latin typeface="Arial" panose="020B0604020202020204" pitchFamily="34" charset="0"/>
              <a:cs typeface="Arial" panose="020B0604020202020204" pitchFamily="34" charset="0"/>
            </a:endParaRPr>
          </a:p>
        </p:txBody>
      </p:sp>
      <p:sp>
        <p:nvSpPr>
          <p:cNvPr id="5" name="Alt Başlık 2">
            <a:extLst>
              <a:ext uri="{FF2B5EF4-FFF2-40B4-BE49-F238E27FC236}">
                <a16:creationId xmlns:a16="http://schemas.microsoft.com/office/drawing/2014/main" id="{DF76FBF1-F2F0-2FF7-4285-B35E05F6F1FB}"/>
              </a:ext>
            </a:extLst>
          </p:cNvPr>
          <p:cNvSpPr txBox="1">
            <a:spLocks/>
          </p:cNvSpPr>
          <p:nvPr/>
        </p:nvSpPr>
        <p:spPr>
          <a:xfrm>
            <a:off x="254000" y="1371382"/>
            <a:ext cx="11805920" cy="521229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hangingPunct="0"/>
            <a:endParaRPr lang="tr-TR" sz="1600" b="0" kern="0" dirty="0">
              <a:solidFill>
                <a:srgbClr val="8B634B"/>
              </a:solidFill>
              <a:latin typeface="Arial" panose="020B0604020202020204" pitchFamily="34" charset="0"/>
              <a:cs typeface="Arial" panose="020B0604020202020204" pitchFamily="34" charset="0"/>
            </a:endParaRPr>
          </a:p>
          <a:p>
            <a:pPr lvl="0" algn="just" hangingPunct="0"/>
            <a:endParaRPr lang="tr-TR" sz="1500" b="0" kern="0" dirty="0">
              <a:solidFill>
                <a:srgbClr val="002D72"/>
              </a:solidFill>
              <a:latin typeface="Arial" panose="020B0604020202020204" pitchFamily="34" charset="0"/>
              <a:cs typeface="Arial" panose="020B0604020202020204" pitchFamily="34" charset="0"/>
            </a:endParaRPr>
          </a:p>
        </p:txBody>
      </p:sp>
      <p:sp>
        <p:nvSpPr>
          <p:cNvPr id="3" name="Metin kutusu 2">
            <a:extLst>
              <a:ext uri="{FF2B5EF4-FFF2-40B4-BE49-F238E27FC236}">
                <a16:creationId xmlns:a16="http://schemas.microsoft.com/office/drawing/2014/main" id="{F80A873A-4B73-0C86-1253-3F3D96A3DF4E}"/>
              </a:ext>
            </a:extLst>
          </p:cNvPr>
          <p:cNvSpPr txBox="1"/>
          <p:nvPr/>
        </p:nvSpPr>
        <p:spPr>
          <a:xfrm>
            <a:off x="556146" y="964684"/>
            <a:ext cx="6271146" cy="400110"/>
          </a:xfrm>
          <a:prstGeom prst="rect">
            <a:avLst/>
          </a:prstGeom>
          <a:noFill/>
        </p:spPr>
        <p:txBody>
          <a:bodyPr wrap="square">
            <a:spAutoFit/>
          </a:bodyPr>
          <a:lstStyle/>
          <a:p>
            <a:r>
              <a:rPr lang="en-US" sz="2000" b="1" i="0" dirty="0">
                <a:solidFill>
                  <a:srgbClr val="002060"/>
                </a:solidFill>
                <a:effectLst/>
                <a:latin typeface="Arial" panose="020B0604020202020204" pitchFamily="34" charset="0"/>
                <a:cs typeface="Arial" panose="020B0604020202020204" pitchFamily="34" charset="0"/>
              </a:rPr>
              <a:t>Biyoçeşitliliğe Yönelik Tehditler</a:t>
            </a:r>
            <a:endParaRPr lang="en-US" sz="2000" b="1" dirty="0">
              <a:solidFill>
                <a:srgbClr val="002060"/>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8AE590AC-D1AA-080C-263E-31B5CCEC5521}"/>
              </a:ext>
            </a:extLst>
          </p:cNvPr>
          <p:cNvSpPr txBox="1"/>
          <p:nvPr/>
        </p:nvSpPr>
        <p:spPr>
          <a:xfrm>
            <a:off x="316553" y="1448365"/>
            <a:ext cx="6271146" cy="2308324"/>
          </a:xfrm>
          <a:prstGeom prst="rect">
            <a:avLst/>
          </a:prstGeom>
          <a:noFill/>
        </p:spPr>
        <p:txBody>
          <a:bodyPr wrap="square">
            <a:spAutoFit/>
          </a:bodyPr>
          <a:lstStyle/>
          <a:p>
            <a:r>
              <a:rPr lang="en-US" sz="1600" b="0" i="0" dirty="0">
                <a:solidFill>
                  <a:srgbClr val="002060"/>
                </a:solidFill>
                <a:effectLst/>
                <a:latin typeface="Arial" panose="020B0604020202020204" pitchFamily="34" charset="0"/>
                <a:cs typeface="Arial" panose="020B0604020202020204" pitchFamily="34" charset="0"/>
              </a:rPr>
              <a:t>Dünya'da, ne yazık ki, biyolojik çeşitliliğe yönelik tehditler son  yıl</a:t>
            </a:r>
            <a:r>
              <a:rPr lang="tr-TR" sz="1600" b="0" i="0" dirty="0">
                <a:solidFill>
                  <a:srgbClr val="002060"/>
                </a:solidFill>
                <a:effectLst/>
                <a:latin typeface="Arial" panose="020B0604020202020204" pitchFamily="34" charset="0"/>
                <a:cs typeface="Arial" panose="020B0604020202020204" pitchFamily="34" charset="0"/>
              </a:rPr>
              <a:t>lar</a:t>
            </a:r>
            <a:r>
              <a:rPr lang="en-US" sz="1600" b="0" i="0" dirty="0">
                <a:solidFill>
                  <a:srgbClr val="002060"/>
                </a:solidFill>
                <a:effectLst/>
                <a:latin typeface="Arial" panose="020B0604020202020204" pitchFamily="34" charset="0"/>
                <a:cs typeface="Arial" panose="020B0604020202020204" pitchFamily="34" charset="0"/>
              </a:rPr>
              <a:t>da arttı ve sonuç olarak, bazı çeşitlilik zaten kalıcı olarak maalesef kaybedildi.  Soyu tükenmiş hayvan ve bitki türlerinin sayıları artmış, gezegenin çeşitliliğinde genel bir azalmaya yol açmıştır. Bugün bu sorun hızla devam e</a:t>
            </a:r>
            <a:r>
              <a:rPr lang="tr-TR" sz="1600" b="0" i="0" dirty="0">
                <a:solidFill>
                  <a:srgbClr val="002060"/>
                </a:solidFill>
                <a:effectLst/>
                <a:latin typeface="Arial" panose="020B0604020202020204" pitchFamily="34" charset="0"/>
                <a:cs typeface="Arial" panose="020B0604020202020204" pitchFamily="34" charset="0"/>
              </a:rPr>
              <a:t>diyor</a:t>
            </a:r>
            <a:r>
              <a:rPr lang="en-US" sz="1600" b="0" i="0" dirty="0">
                <a:solidFill>
                  <a:srgbClr val="002060"/>
                </a:solidFill>
                <a:effectLst/>
                <a:latin typeface="Arial" panose="020B0604020202020204" pitchFamily="34" charset="0"/>
                <a:cs typeface="Arial" panose="020B0604020202020204" pitchFamily="34" charset="0"/>
              </a:rPr>
              <a:t>.  Tarihin bu noktasında, çeşitlilik her zamankinden daha hızlı azalıyor.  Türler, 21. yüzyılda, Dünya tarihinin herhangi bir noktasında olduğundan yaklaşık 1000 kat daha hızlı tükeniyor ve bu doğrudan insan faaliyetlerinden kaynaklanmakta.</a:t>
            </a:r>
            <a:endParaRPr lang="en-US" sz="1600" dirty="0">
              <a:solidFill>
                <a:srgbClr val="002060"/>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B4415A68-49B0-ADA4-BE26-326978B6AB61}"/>
              </a:ext>
            </a:extLst>
          </p:cNvPr>
          <p:cNvSpPr txBox="1"/>
          <p:nvPr/>
        </p:nvSpPr>
        <p:spPr>
          <a:xfrm>
            <a:off x="319207" y="3705388"/>
            <a:ext cx="6271146" cy="830997"/>
          </a:xfrm>
          <a:prstGeom prst="rect">
            <a:avLst/>
          </a:prstGeom>
          <a:noFill/>
        </p:spPr>
        <p:txBody>
          <a:bodyPr wrap="square">
            <a:spAutoFit/>
          </a:bodyPr>
          <a:lstStyle/>
          <a:p>
            <a:r>
              <a:rPr lang="en-US" sz="1600" b="0" i="0" dirty="0">
                <a:solidFill>
                  <a:srgbClr val="002060"/>
                </a:solidFill>
                <a:effectLst/>
                <a:latin typeface="Arial" panose="020B0604020202020204" pitchFamily="34" charset="0"/>
                <a:cs typeface="Arial" panose="020B0604020202020204" pitchFamily="34" charset="0"/>
              </a:rPr>
              <a:t>Egzotik evcil hayvan endüstrisi dahil hayvan ticareti ; kentsel büyüme; avcılık ve kaçak avcılık ; baraj inşaatı ve sulak alan drenajı; ormansızlaşma; Tarım; ve kirlilik</a:t>
            </a:r>
            <a:endParaRPr lang="en-US" sz="1600" dirty="0">
              <a:solidFill>
                <a:srgbClr val="002060"/>
              </a:solidFill>
              <a:latin typeface="Arial" panose="020B0604020202020204" pitchFamily="34" charset="0"/>
              <a:cs typeface="Arial" panose="020B0604020202020204" pitchFamily="34" charset="0"/>
            </a:endParaRPr>
          </a:p>
        </p:txBody>
      </p:sp>
      <p:sp>
        <p:nvSpPr>
          <p:cNvPr id="16" name="Metin kutusu 15">
            <a:extLst>
              <a:ext uri="{FF2B5EF4-FFF2-40B4-BE49-F238E27FC236}">
                <a16:creationId xmlns:a16="http://schemas.microsoft.com/office/drawing/2014/main" id="{6A6B322B-9299-5CCB-ED05-12DD8FF7E64F}"/>
              </a:ext>
            </a:extLst>
          </p:cNvPr>
          <p:cNvSpPr txBox="1"/>
          <p:nvPr/>
        </p:nvSpPr>
        <p:spPr>
          <a:xfrm>
            <a:off x="299115" y="4485084"/>
            <a:ext cx="6271146" cy="1323439"/>
          </a:xfrm>
          <a:prstGeom prst="rect">
            <a:avLst/>
          </a:prstGeom>
          <a:noFill/>
        </p:spPr>
        <p:txBody>
          <a:bodyPr wrap="square">
            <a:spAutoFit/>
          </a:bodyPr>
          <a:lstStyle/>
          <a:p>
            <a:r>
              <a:rPr lang="en-US" sz="1600" b="0" i="0" dirty="0">
                <a:solidFill>
                  <a:srgbClr val="002060"/>
                </a:solidFill>
                <a:effectLst/>
                <a:latin typeface="Arial" panose="020B0604020202020204" pitchFamily="34" charset="0"/>
                <a:cs typeface="Arial" panose="020B0604020202020204" pitchFamily="34" charset="0"/>
              </a:rPr>
              <a:t>Örneğin, her yıl yaklaşık 300.000 balina, yunus ve diğer balık türleri ağlar ve oltalar tarafından ölmesine neden olur.  Benzer şekilde, çeşitli kaplumbağa türleri, hedef olmamasına rağmen onları yakalayan ve öldüren misinalar ve olta kancaları nedeniyle tehlike altına girmiştir.   </a:t>
            </a:r>
            <a:endParaRPr lang="en-US" sz="1600" dirty="0">
              <a:solidFill>
                <a:srgbClr val="002060"/>
              </a:solidFill>
              <a:latin typeface="Arial" panose="020B0604020202020204" pitchFamily="34" charset="0"/>
              <a:cs typeface="Arial" panose="020B0604020202020204" pitchFamily="34" charset="0"/>
            </a:endParaRPr>
          </a:p>
        </p:txBody>
      </p:sp>
      <p:sp>
        <p:nvSpPr>
          <p:cNvPr id="18" name="Metin kutusu 17">
            <a:extLst>
              <a:ext uri="{FF2B5EF4-FFF2-40B4-BE49-F238E27FC236}">
                <a16:creationId xmlns:a16="http://schemas.microsoft.com/office/drawing/2014/main" id="{B9A21CBE-7A7D-B864-91EF-B68453F2202F}"/>
              </a:ext>
            </a:extLst>
          </p:cNvPr>
          <p:cNvSpPr txBox="1"/>
          <p:nvPr/>
        </p:nvSpPr>
        <p:spPr>
          <a:xfrm>
            <a:off x="316553" y="5786288"/>
            <a:ext cx="6271146" cy="584775"/>
          </a:xfrm>
          <a:prstGeom prst="rect">
            <a:avLst/>
          </a:prstGeom>
          <a:noFill/>
        </p:spPr>
        <p:txBody>
          <a:bodyPr wrap="square">
            <a:spAutoFit/>
          </a:bodyPr>
          <a:lstStyle/>
          <a:p>
            <a:r>
              <a:rPr lang="en-US" sz="1600" dirty="0">
                <a:solidFill>
                  <a:srgbClr val="002060"/>
                </a:solidFill>
                <a:latin typeface="Arial" panose="020B0604020202020204" pitchFamily="34" charset="0"/>
                <a:cs typeface="Arial" panose="020B0604020202020204" pitchFamily="34" charset="0"/>
              </a:rPr>
              <a:t>H</a:t>
            </a:r>
            <a:r>
              <a:rPr lang="en-US" sz="1600" b="0" i="0" dirty="0">
                <a:solidFill>
                  <a:srgbClr val="002060"/>
                </a:solidFill>
                <a:effectLst/>
                <a:latin typeface="Arial" panose="020B0604020202020204" pitchFamily="34" charset="0"/>
                <a:cs typeface="Arial" panose="020B0604020202020204" pitchFamily="34" charset="0"/>
              </a:rPr>
              <a:t>er yıl 22 Mayıs, "</a:t>
            </a:r>
            <a:r>
              <a:rPr lang="en-US" sz="1600" b="1" i="0" dirty="0">
                <a:solidFill>
                  <a:srgbClr val="002060"/>
                </a:solidFill>
                <a:effectLst/>
                <a:latin typeface="Arial" panose="020B0604020202020204" pitchFamily="34" charset="0"/>
                <a:cs typeface="Arial" panose="020B0604020202020204" pitchFamily="34" charset="0"/>
              </a:rPr>
              <a:t>Uluslararası Biyolojik Çeşitlilik"</a:t>
            </a:r>
            <a:r>
              <a:rPr lang="en-US" sz="1600" b="0" i="0" dirty="0">
                <a:solidFill>
                  <a:srgbClr val="002060"/>
                </a:solidFill>
                <a:effectLst/>
                <a:latin typeface="Arial" panose="020B0604020202020204" pitchFamily="34" charset="0"/>
                <a:cs typeface="Arial" panose="020B0604020202020204" pitchFamily="34" charset="0"/>
              </a:rPr>
              <a:t> günü olarak kutlanıyor</a:t>
            </a:r>
            <a:r>
              <a:rPr lang="en-US" sz="1400" b="0" i="0" dirty="0">
                <a:solidFill>
                  <a:srgbClr val="002060"/>
                </a:solidFill>
                <a:effectLst/>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pic>
        <p:nvPicPr>
          <p:cNvPr id="20" name="Resim 19">
            <a:extLst>
              <a:ext uri="{FF2B5EF4-FFF2-40B4-BE49-F238E27FC236}">
                <a16:creationId xmlns:a16="http://schemas.microsoft.com/office/drawing/2014/main" id="{FDBAE115-B42F-C85F-8B57-1BAB2409D8E8}"/>
              </a:ext>
            </a:extLst>
          </p:cNvPr>
          <p:cNvPicPr>
            <a:picLocks noChangeAspect="1"/>
          </p:cNvPicPr>
          <p:nvPr/>
        </p:nvPicPr>
        <p:blipFill>
          <a:blip r:embed="rId3"/>
          <a:stretch>
            <a:fillRect/>
          </a:stretch>
        </p:blipFill>
        <p:spPr>
          <a:xfrm>
            <a:off x="6714699" y="964685"/>
            <a:ext cx="5223301" cy="5618996"/>
          </a:xfrm>
          <a:prstGeom prst="rect">
            <a:avLst/>
          </a:prstGeom>
        </p:spPr>
      </p:pic>
      <p:sp>
        <p:nvSpPr>
          <p:cNvPr id="24" name="Metin kutusu 23">
            <a:extLst>
              <a:ext uri="{FF2B5EF4-FFF2-40B4-BE49-F238E27FC236}">
                <a16:creationId xmlns:a16="http://schemas.microsoft.com/office/drawing/2014/main" id="{C440DD14-B1AB-4897-51BE-04E7B62A0BD6}"/>
              </a:ext>
            </a:extLst>
          </p:cNvPr>
          <p:cNvSpPr txBox="1"/>
          <p:nvPr/>
        </p:nvSpPr>
        <p:spPr>
          <a:xfrm>
            <a:off x="254000" y="-44631"/>
            <a:ext cx="6271146"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88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Shape&#10;&#10;Description automatically generated">
            <a:extLst>
              <a:ext uri="{FF2B5EF4-FFF2-40B4-BE49-F238E27FC236}">
                <a16:creationId xmlns:a16="http://schemas.microsoft.com/office/drawing/2014/main" id="{CF34EBA8-FDBE-902C-ABD4-12EA67DD7F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E17FFB9-0B2B-1B72-3482-A0C1A870511A}"/>
              </a:ext>
            </a:extLst>
          </p:cNvPr>
          <p:cNvSpPr txBox="1">
            <a:spLocks/>
          </p:cNvSpPr>
          <p:nvPr/>
        </p:nvSpPr>
        <p:spPr>
          <a:xfrm>
            <a:off x="0" y="762000"/>
            <a:ext cx="12059920" cy="707886"/>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just" hangingPunct="0"/>
            <a:endParaRPr lang="tr-TR" sz="1600" b="0" kern="0" dirty="0">
              <a:solidFill>
                <a:srgbClr val="002D72"/>
              </a:solidFill>
              <a:latin typeface="Arial" panose="020B0604020202020204" pitchFamily="34" charset="0"/>
              <a:cs typeface="Arial" panose="020B0604020202020204" pitchFamily="34" charset="0"/>
            </a:endParaRPr>
          </a:p>
          <a:p>
            <a:pPr lvl="0" algn="just" hangingPunct="0"/>
            <a:endParaRPr lang="tr-TR" sz="1500" b="0" kern="0" dirty="0">
              <a:solidFill>
                <a:srgbClr val="002D72"/>
              </a:solidFill>
              <a:latin typeface="Arial" panose="020B0604020202020204" pitchFamily="34" charset="0"/>
              <a:cs typeface="Arial" panose="020B0604020202020204" pitchFamily="34" charset="0"/>
            </a:endParaRPr>
          </a:p>
          <a:p>
            <a:pPr marL="0" marR="0" lvl="0" indent="0" algn="l" defTabSz="914400" rtl="0" eaLnBrk="1" fontAlgn="auto" latinLnBrk="0" hangingPunct="1">
              <a:buClrTx/>
              <a:buSzTx/>
              <a:buFontTx/>
              <a:buNone/>
              <a:tabLst/>
              <a:defRPr/>
            </a:pPr>
            <a:endParaRPr lang="tr-TR" sz="1500" b="0" kern="0" dirty="0">
              <a:solidFill>
                <a:srgbClr val="002D72"/>
              </a:solidFill>
              <a:latin typeface="Arial" panose="020B0604020202020204" pitchFamily="34" charset="0"/>
              <a:cs typeface="Arial" panose="020B0604020202020204" pitchFamily="34" charset="0"/>
            </a:endParaRPr>
          </a:p>
        </p:txBody>
      </p:sp>
      <p:sp>
        <p:nvSpPr>
          <p:cNvPr id="5" name="Alt Başlık 2">
            <a:extLst>
              <a:ext uri="{FF2B5EF4-FFF2-40B4-BE49-F238E27FC236}">
                <a16:creationId xmlns:a16="http://schemas.microsoft.com/office/drawing/2014/main" id="{DF76FBF1-F2F0-2FF7-4285-B35E05F6F1FB}"/>
              </a:ext>
            </a:extLst>
          </p:cNvPr>
          <p:cNvSpPr txBox="1">
            <a:spLocks/>
          </p:cNvSpPr>
          <p:nvPr/>
        </p:nvSpPr>
        <p:spPr>
          <a:xfrm>
            <a:off x="93913" y="1757680"/>
            <a:ext cx="4675035" cy="292334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5000"/>
              </a:lnSpc>
              <a:spcBef>
                <a:spcPct val="0"/>
              </a:spcBef>
              <a:spcAft>
                <a:spcPts val="600"/>
              </a:spcAft>
            </a:pPr>
            <a:endParaRPr lang="en-US" sz="1600" kern="0" dirty="0">
              <a:solidFill>
                <a:srgbClr val="002D72"/>
              </a:solidFill>
              <a:latin typeface="Arial" panose="020B0604020202020204" pitchFamily="34" charset="0"/>
              <a:ea typeface="+mj-ea"/>
              <a:cs typeface="Arial" panose="020B0604020202020204" pitchFamily="34" charset="0"/>
            </a:endParaRPr>
          </a:p>
        </p:txBody>
      </p:sp>
      <p:sp>
        <p:nvSpPr>
          <p:cNvPr id="3" name="Metin kutusu 2">
            <a:extLst>
              <a:ext uri="{FF2B5EF4-FFF2-40B4-BE49-F238E27FC236}">
                <a16:creationId xmlns:a16="http://schemas.microsoft.com/office/drawing/2014/main" id="{49E0E924-ED61-F3CD-2993-BB55301E3D01}"/>
              </a:ext>
            </a:extLst>
          </p:cNvPr>
          <p:cNvSpPr txBox="1"/>
          <p:nvPr/>
        </p:nvSpPr>
        <p:spPr>
          <a:xfrm>
            <a:off x="392041" y="-106949"/>
            <a:ext cx="6189258"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sp>
        <p:nvSpPr>
          <p:cNvPr id="16" name="Metin kutusu 15">
            <a:extLst>
              <a:ext uri="{FF2B5EF4-FFF2-40B4-BE49-F238E27FC236}">
                <a16:creationId xmlns:a16="http://schemas.microsoft.com/office/drawing/2014/main" id="{7709B9F3-2D59-71D9-0724-FE91F61EE380}"/>
              </a:ext>
            </a:extLst>
          </p:cNvPr>
          <p:cNvSpPr txBox="1"/>
          <p:nvPr/>
        </p:nvSpPr>
        <p:spPr>
          <a:xfrm>
            <a:off x="0" y="1115943"/>
            <a:ext cx="4862862" cy="369332"/>
          </a:xfrm>
          <a:prstGeom prst="rect">
            <a:avLst/>
          </a:prstGeom>
          <a:noFill/>
        </p:spPr>
        <p:txBody>
          <a:bodyPr wrap="square">
            <a:spAutoFit/>
          </a:bodyPr>
          <a:lstStyle/>
          <a:p>
            <a:endParaRPr lang="en-US" dirty="0"/>
          </a:p>
        </p:txBody>
      </p:sp>
      <p:pic>
        <p:nvPicPr>
          <p:cNvPr id="18" name="Resim 17">
            <a:extLst>
              <a:ext uri="{FF2B5EF4-FFF2-40B4-BE49-F238E27FC236}">
                <a16:creationId xmlns:a16="http://schemas.microsoft.com/office/drawing/2014/main" id="{DA150187-1C98-740B-5BF5-EF0BB73FA963}"/>
              </a:ext>
            </a:extLst>
          </p:cNvPr>
          <p:cNvPicPr>
            <a:picLocks noChangeAspect="1"/>
          </p:cNvPicPr>
          <p:nvPr/>
        </p:nvPicPr>
        <p:blipFill>
          <a:blip r:embed="rId3"/>
          <a:stretch>
            <a:fillRect/>
          </a:stretch>
        </p:blipFill>
        <p:spPr>
          <a:xfrm>
            <a:off x="232012" y="761999"/>
            <a:ext cx="11827907" cy="5925403"/>
          </a:xfrm>
          <a:prstGeom prst="rect">
            <a:avLst/>
          </a:prstGeom>
        </p:spPr>
      </p:pic>
    </p:spTree>
    <p:extLst>
      <p:ext uri="{BB962C8B-B14F-4D97-AF65-F5344CB8AC3E}">
        <p14:creationId xmlns:p14="http://schemas.microsoft.com/office/powerpoint/2010/main" val="127908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hape&#10;&#10;Description automatically generated">
            <a:extLst>
              <a:ext uri="{FF2B5EF4-FFF2-40B4-BE49-F238E27FC236}">
                <a16:creationId xmlns:a16="http://schemas.microsoft.com/office/drawing/2014/main" id="{01D7436F-7C45-B7D7-6ACD-156C6331A8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93AF7B2-809C-D037-2C36-F71CE4D71305}"/>
              </a:ext>
            </a:extLst>
          </p:cNvPr>
          <p:cNvSpPr txBox="1">
            <a:spLocks/>
          </p:cNvSpPr>
          <p:nvPr/>
        </p:nvSpPr>
        <p:spPr>
          <a:xfrm>
            <a:off x="101600" y="646748"/>
            <a:ext cx="7071360" cy="230832"/>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just" hangingPunct="0"/>
            <a:r>
              <a:rPr lang="tr-TR" sz="1500" b="0" kern="0" dirty="0">
                <a:solidFill>
                  <a:srgbClr val="002D72"/>
                </a:solidFill>
                <a:latin typeface="Arial" panose="020B0604020202020204" pitchFamily="34" charset="0"/>
                <a:cs typeface="Arial" panose="020B0604020202020204" pitchFamily="34" charset="0"/>
              </a:rPr>
              <a:t> </a:t>
            </a:r>
          </a:p>
        </p:txBody>
      </p:sp>
      <p:sp>
        <p:nvSpPr>
          <p:cNvPr id="9" name="Metin kutusu 8">
            <a:extLst>
              <a:ext uri="{FF2B5EF4-FFF2-40B4-BE49-F238E27FC236}">
                <a16:creationId xmlns:a16="http://schemas.microsoft.com/office/drawing/2014/main" id="{BC0FF19F-18C6-3623-B46D-F4D4330BE3DB}"/>
              </a:ext>
            </a:extLst>
          </p:cNvPr>
          <p:cNvSpPr txBox="1"/>
          <p:nvPr/>
        </p:nvSpPr>
        <p:spPr>
          <a:xfrm>
            <a:off x="272955" y="1174297"/>
            <a:ext cx="11423176" cy="2585323"/>
          </a:xfrm>
          <a:prstGeom prst="rect">
            <a:avLst/>
          </a:prstGeom>
          <a:noFill/>
        </p:spPr>
        <p:txBody>
          <a:bodyPr wrap="square">
            <a:spAutoFit/>
          </a:bodyPr>
          <a:lstStyle/>
          <a:p>
            <a:pPr algn="ctr"/>
            <a:r>
              <a:rPr lang="tr-TR" sz="2000" b="1" dirty="0">
                <a:solidFill>
                  <a:srgbClr val="002060"/>
                </a:solidFill>
                <a:latin typeface="Arial" panose="020B0604020202020204" pitchFamily="34" charset="0"/>
                <a:cs typeface="Arial" panose="020B0604020202020204" pitchFamily="34" charset="0"/>
              </a:rPr>
              <a:t>TEHLİKE ALTINDAKİ BİTKİ TÜRLERİ</a:t>
            </a:r>
            <a:endParaRPr lang="tr-TR" sz="2000" b="1" i="0" dirty="0">
              <a:solidFill>
                <a:srgbClr val="002060"/>
              </a:solidFill>
              <a:effectLst/>
              <a:latin typeface="Arial" panose="020B0604020202020204" pitchFamily="34" charset="0"/>
              <a:cs typeface="Arial" panose="020B0604020202020204" pitchFamily="34" charset="0"/>
            </a:endParaRPr>
          </a:p>
          <a:p>
            <a:endParaRPr lang="tr-TR" sz="1600" dirty="0">
              <a:solidFill>
                <a:srgbClr val="002060"/>
              </a:solidFill>
              <a:latin typeface="Arial" panose="020B0604020202020204" pitchFamily="34" charset="0"/>
              <a:cs typeface="Arial" panose="020B0604020202020204" pitchFamily="34" charset="0"/>
            </a:endParaRPr>
          </a:p>
          <a:p>
            <a:r>
              <a:rPr lang="en-US" b="0" i="0" dirty="0">
                <a:solidFill>
                  <a:srgbClr val="002060"/>
                </a:solidFill>
                <a:effectLst/>
                <a:latin typeface="Arial" panose="020B0604020202020204" pitchFamily="34" charset="0"/>
                <a:cs typeface="Arial" panose="020B0604020202020204" pitchFamily="34" charset="0"/>
              </a:rPr>
              <a:t>Tarım ve Orman Bakanlığının IUCN (Dünya Doğal Kaynakları Koruma Birliği) kriterleri ile uyumlu geliştirdiği Ulusal Kermis Liste Endeksi’ne göre tehlike altında olan 2</a:t>
            </a:r>
            <a:r>
              <a:rPr lang="tr-TR" b="0" i="0" dirty="0">
                <a:solidFill>
                  <a:srgbClr val="002060"/>
                </a:solidFill>
                <a:effectLst/>
                <a:latin typeface="Arial" panose="020B0604020202020204" pitchFamily="34" charset="0"/>
                <a:cs typeface="Arial" panose="020B0604020202020204" pitchFamily="34" charset="0"/>
              </a:rPr>
              <a:t>0</a:t>
            </a:r>
            <a:r>
              <a:rPr lang="tr-TR" dirty="0">
                <a:solidFill>
                  <a:srgbClr val="002060"/>
                </a:solidFill>
                <a:latin typeface="Arial" panose="020B0604020202020204" pitchFamily="34" charset="0"/>
                <a:cs typeface="Arial" panose="020B0604020202020204" pitchFamily="34" charset="0"/>
              </a:rPr>
              <a:t>7</a:t>
            </a:r>
            <a:r>
              <a:rPr lang="en-US" b="0" i="0" dirty="0">
                <a:solidFill>
                  <a:srgbClr val="002060"/>
                </a:solidFill>
                <a:effectLst/>
                <a:latin typeface="Arial" panose="020B0604020202020204" pitchFamily="34" charset="0"/>
                <a:cs typeface="Arial" panose="020B0604020202020204" pitchFamily="34" charset="0"/>
              </a:rPr>
              <a:t> tür bulunmaktadır. Tehlike altındaki türlerin bölgesel dağılımına göre; Çatalca ve Silivri ilçesinde yer alan Terkos Kasatura Kıyılarında 73 adet, Eyüpsultan ilçesinde bulunan Ağaçlı Kumullarında 14 adet, Sarıyer ilçesinde bulunan Kilyos Kumullarında 15 adet, Sultangazi, Başakşehir ve Sazlıdere barajında bulunan Batı İstanbul Meralarında 19 adet, Sarıyer ve Beykoz ilçelerinde bulunan Kuzey Boğaziçi’nde 36 adet, Sahilköy-Şile Kıyılarında 13 adet ve Ömerli Havzasında 37 adet tür sayısı tehlike altındadır.</a:t>
            </a:r>
            <a:endParaRPr lang="en-US" dirty="0">
              <a:solidFill>
                <a:srgbClr val="002060"/>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2534BD96-6185-57EF-8595-60F93567F475}"/>
              </a:ext>
            </a:extLst>
          </p:cNvPr>
          <p:cNvSpPr txBox="1"/>
          <p:nvPr/>
        </p:nvSpPr>
        <p:spPr>
          <a:xfrm>
            <a:off x="392041" y="-106949"/>
            <a:ext cx="6189258"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Shape&#10;&#10;Description automatically generated">
            <a:extLst>
              <a:ext uri="{FF2B5EF4-FFF2-40B4-BE49-F238E27FC236}">
                <a16:creationId xmlns:a16="http://schemas.microsoft.com/office/drawing/2014/main" id="{91F3EDA7-CDFC-9EF8-5189-93BBBFAA6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etin kutusu 2">
            <a:extLst>
              <a:ext uri="{FF2B5EF4-FFF2-40B4-BE49-F238E27FC236}">
                <a16:creationId xmlns:a16="http://schemas.microsoft.com/office/drawing/2014/main" id="{286D18DA-3AC3-5049-0153-39ED0FD8DAFB}"/>
              </a:ext>
            </a:extLst>
          </p:cNvPr>
          <p:cNvSpPr txBox="1"/>
          <p:nvPr/>
        </p:nvSpPr>
        <p:spPr>
          <a:xfrm>
            <a:off x="405689" y="-129992"/>
            <a:ext cx="6189258"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id="{F54FA503-F124-9C9C-C955-2A307FB859F8}"/>
              </a:ext>
            </a:extLst>
          </p:cNvPr>
          <p:cNvPicPr>
            <a:picLocks noChangeAspect="1"/>
          </p:cNvPicPr>
          <p:nvPr/>
        </p:nvPicPr>
        <p:blipFill>
          <a:blip r:embed="rId3"/>
          <a:stretch>
            <a:fillRect/>
          </a:stretch>
        </p:blipFill>
        <p:spPr>
          <a:xfrm>
            <a:off x="4021542" y="923924"/>
            <a:ext cx="8056727" cy="5504171"/>
          </a:xfrm>
          <a:prstGeom prst="rect">
            <a:avLst/>
          </a:prstGeom>
        </p:spPr>
      </p:pic>
      <p:sp>
        <p:nvSpPr>
          <p:cNvPr id="10" name="Metin kutusu 9">
            <a:extLst>
              <a:ext uri="{FF2B5EF4-FFF2-40B4-BE49-F238E27FC236}">
                <a16:creationId xmlns:a16="http://schemas.microsoft.com/office/drawing/2014/main" id="{53005D83-4FA9-3357-5BA9-A22B203D76A5}"/>
              </a:ext>
            </a:extLst>
          </p:cNvPr>
          <p:cNvSpPr txBox="1"/>
          <p:nvPr/>
        </p:nvSpPr>
        <p:spPr>
          <a:xfrm>
            <a:off x="113731" y="1090686"/>
            <a:ext cx="3907811" cy="3970318"/>
          </a:xfrm>
          <a:prstGeom prst="rect">
            <a:avLst/>
          </a:prstGeom>
          <a:noFill/>
        </p:spPr>
        <p:txBody>
          <a:bodyPr wrap="square">
            <a:spAutoFit/>
          </a:bodyPr>
          <a:lstStyle/>
          <a:p>
            <a:r>
              <a:rPr lang="en-US" b="0" i="0" dirty="0">
                <a:solidFill>
                  <a:srgbClr val="002060"/>
                </a:solidFill>
                <a:effectLst/>
                <a:latin typeface="Arial" panose="020B0604020202020204" pitchFamily="34" charset="0"/>
                <a:cs typeface="Arial" panose="020B0604020202020204" pitchFamily="34" charset="0"/>
              </a:rPr>
              <a:t>Kentte doğrudan sit olarak tescil edilmiş olan yeşil alanlar  bulunmaktadır. Bunlar; kent parkı olarak hizmet veren Abbasağa Parkı, Yıldız Korusu, Emirgan Korusu, Büyük ve Küçük Çamlıca Koruları, Validebağ Korusu, Yoğurtçu Parkı ve Florya Atatürk Ormanı; rekreatif orman alanı olarak hizmet veren Polonezköy Tabiat Parkı ile Danamandıra Tabiat Parkı ve pasif yeşil alan olarak sınıflandırılan Karacaahmet Mezarlığı’dır. </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05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Shape&#10;&#10;Description automatically generated">
            <a:extLst>
              <a:ext uri="{FF2B5EF4-FFF2-40B4-BE49-F238E27FC236}">
                <a16:creationId xmlns:a16="http://schemas.microsoft.com/office/drawing/2014/main" id="{4FBC4FD6-A504-37C0-0B63-948644984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71"/>
            <a:ext cx="12192000" cy="6858000"/>
          </a:xfrm>
          <a:prstGeom prst="rect">
            <a:avLst/>
          </a:prstGeom>
        </p:spPr>
        <p:style>
          <a:lnRef idx="2">
            <a:schemeClr val="dk1"/>
          </a:lnRef>
          <a:fillRef idx="1">
            <a:schemeClr val="lt1"/>
          </a:fillRef>
          <a:effectRef idx="0">
            <a:schemeClr val="dk1"/>
          </a:effectRef>
          <a:fontRef idx="minor">
            <a:schemeClr val="dk1"/>
          </a:fontRef>
        </p:style>
      </p:pic>
      <p:sp>
        <p:nvSpPr>
          <p:cNvPr id="8" name="Metin kutusu 7">
            <a:extLst>
              <a:ext uri="{FF2B5EF4-FFF2-40B4-BE49-F238E27FC236}">
                <a16:creationId xmlns:a16="http://schemas.microsoft.com/office/drawing/2014/main" id="{F12254E9-E2F7-44C8-BF08-BF2DCBC58500}"/>
              </a:ext>
            </a:extLst>
          </p:cNvPr>
          <p:cNvSpPr txBox="1"/>
          <p:nvPr/>
        </p:nvSpPr>
        <p:spPr>
          <a:xfrm>
            <a:off x="4724400" y="971695"/>
            <a:ext cx="7264400" cy="103998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1600" kern="0" dirty="0">
              <a:solidFill>
                <a:srgbClr val="002D72"/>
              </a:solidFill>
              <a:latin typeface="Arial" panose="020B0604020202020204" pitchFamily="34" charset="0"/>
              <a:ea typeface="+mj-ea"/>
              <a:cs typeface="Arial" panose="020B0604020202020204" pitchFamily="34" charset="0"/>
            </a:endParaRPr>
          </a:p>
        </p:txBody>
      </p:sp>
      <p:sp>
        <p:nvSpPr>
          <p:cNvPr id="10" name="Metin kutusu 9">
            <a:extLst>
              <a:ext uri="{FF2B5EF4-FFF2-40B4-BE49-F238E27FC236}">
                <a16:creationId xmlns:a16="http://schemas.microsoft.com/office/drawing/2014/main" id="{0DCA0CC6-146E-B0B8-B067-31C556C0515B}"/>
              </a:ext>
            </a:extLst>
          </p:cNvPr>
          <p:cNvSpPr txBox="1"/>
          <p:nvPr/>
        </p:nvSpPr>
        <p:spPr>
          <a:xfrm>
            <a:off x="5004368" y="4143423"/>
            <a:ext cx="6486592" cy="611457"/>
          </a:xfrm>
          <a:prstGeom prst="rect">
            <a:avLst/>
          </a:prstGeom>
        </p:spPr>
        <p:txBody>
          <a:bodyPr vert="horz" lIns="91440" tIns="45720" rIns="91440" bIns="45720" rtlCol="0" anchor="b">
            <a:normAutofit/>
          </a:bodyPr>
          <a:lstStyle/>
          <a:p>
            <a:pPr>
              <a:spcBef>
                <a:spcPts val="0"/>
              </a:spcBef>
            </a:pPr>
            <a:endParaRPr lang="tr-TR" sz="1600" kern="0" dirty="0">
              <a:solidFill>
                <a:srgbClr val="002D72"/>
              </a:solidFill>
              <a:latin typeface="Arial" panose="020B0604020202020204" pitchFamily="34" charset="0"/>
              <a:ea typeface="+mj-ea"/>
              <a:cs typeface="Arial" panose="020B0604020202020204" pitchFamily="34" charset="0"/>
            </a:endParaRPr>
          </a:p>
        </p:txBody>
      </p:sp>
      <p:sp>
        <p:nvSpPr>
          <p:cNvPr id="3" name="Metin kutusu 2">
            <a:extLst>
              <a:ext uri="{FF2B5EF4-FFF2-40B4-BE49-F238E27FC236}">
                <a16:creationId xmlns:a16="http://schemas.microsoft.com/office/drawing/2014/main" id="{D2ADDCD0-98E5-CBC6-762B-59E5C61B0B52}"/>
              </a:ext>
            </a:extLst>
          </p:cNvPr>
          <p:cNvSpPr txBox="1"/>
          <p:nvPr/>
        </p:nvSpPr>
        <p:spPr>
          <a:xfrm>
            <a:off x="292877" y="0"/>
            <a:ext cx="6189258" cy="560410"/>
          </a:xfrm>
          <a:prstGeom prst="rect">
            <a:avLst/>
          </a:prstGeom>
          <a:noFill/>
        </p:spPr>
        <p:txBody>
          <a:bodyPr wrap="square">
            <a:spAutoFit/>
          </a:bodyPr>
          <a:lstStyle/>
          <a:p>
            <a:pPr marL="228600" marR="0" lvl="0" indent="0" algn="l" defTabSz="914400" rtl="0" eaLnBrk="1" fontAlgn="auto" latinLnBrk="0" hangingPunct="1">
              <a:lnSpc>
                <a:spcPct val="200000"/>
              </a:lnSpc>
              <a:spcBef>
                <a:spcPts val="0"/>
              </a:spcBef>
              <a:spcAft>
                <a:spcPts val="60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BİO ÇEŞİTLİLİK</a:t>
            </a:r>
            <a:endParaRPr kumimoji="0" lang="tr-TR"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Metin kutusu 11">
            <a:extLst>
              <a:ext uri="{FF2B5EF4-FFF2-40B4-BE49-F238E27FC236}">
                <a16:creationId xmlns:a16="http://schemas.microsoft.com/office/drawing/2014/main" id="{D7A44DB6-6057-A7C9-F6A7-5D15F1A52FEA}"/>
              </a:ext>
            </a:extLst>
          </p:cNvPr>
          <p:cNvSpPr txBox="1"/>
          <p:nvPr/>
        </p:nvSpPr>
        <p:spPr>
          <a:xfrm>
            <a:off x="2999096" y="2879251"/>
            <a:ext cx="6189258" cy="560410"/>
          </a:xfrm>
          <a:prstGeom prst="rect">
            <a:avLst/>
          </a:prstGeom>
          <a:noFill/>
        </p:spPr>
        <p:txBody>
          <a:bodyPr wrap="square">
            <a:spAutoFit/>
          </a:bodyPr>
          <a:lstStyle/>
          <a:p>
            <a:pPr marL="228600" fontAlgn="auto" hangingPunct="1">
              <a:lnSpc>
                <a:spcPct val="200000"/>
              </a:lnSpc>
              <a:spcAft>
                <a:spcPts val="600"/>
              </a:spcAft>
            </a:pPr>
            <a:r>
              <a:rPr lang="en-US" sz="1800" b="1" kern="0" dirty="0">
                <a:solidFill>
                  <a:schemeClr val="bg1"/>
                </a:solidFill>
                <a:latin typeface="Arial" panose="020B0604020202020204" pitchFamily="34" charset="0"/>
                <a:cs typeface="Arial" panose="020B0604020202020204" pitchFamily="34" charset="0"/>
              </a:rPr>
              <a:t>BİO ÇEŞİTLİLİK</a:t>
            </a:r>
            <a:endParaRPr lang="tr-TR" sz="1800" b="1" kern="0" dirty="0">
              <a:solidFill>
                <a:schemeClr val="bg1"/>
              </a:solidFill>
              <a:latin typeface="Arial" panose="020B0604020202020204" pitchFamily="34" charset="0"/>
              <a:cs typeface="Arial" panose="020B0604020202020204" pitchFamily="34" charset="0"/>
            </a:endParaRPr>
          </a:p>
        </p:txBody>
      </p:sp>
      <p:pic>
        <p:nvPicPr>
          <p:cNvPr id="2" name="Picture 10" descr="Shape&#10;&#10;Description automatically generated">
            <a:extLst>
              <a:ext uri="{FF2B5EF4-FFF2-40B4-BE49-F238E27FC236}">
                <a16:creationId xmlns:a16="http://schemas.microsoft.com/office/drawing/2014/main" id="{FD764778-2D86-43FD-FDD4-5EE7838F71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146"/>
            <a:ext cx="12192000" cy="6858000"/>
          </a:xfrm>
          <a:prstGeom prst="rect">
            <a:avLst/>
          </a:prstGeom>
        </p:spPr>
      </p:pic>
      <p:sp>
        <p:nvSpPr>
          <p:cNvPr id="4" name="Metin kutusu 3">
            <a:extLst>
              <a:ext uri="{FF2B5EF4-FFF2-40B4-BE49-F238E27FC236}">
                <a16:creationId xmlns:a16="http://schemas.microsoft.com/office/drawing/2014/main" id="{D311189F-1DB9-B157-5BA4-426987A8AB7A}"/>
              </a:ext>
            </a:extLst>
          </p:cNvPr>
          <p:cNvSpPr txBox="1"/>
          <p:nvPr/>
        </p:nvSpPr>
        <p:spPr>
          <a:xfrm>
            <a:off x="419521" y="-22500"/>
            <a:ext cx="6189258"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584C8194-25CF-3DDB-C1CB-B154DC108644}"/>
              </a:ext>
            </a:extLst>
          </p:cNvPr>
          <p:cNvSpPr txBox="1"/>
          <p:nvPr/>
        </p:nvSpPr>
        <p:spPr>
          <a:xfrm>
            <a:off x="419521" y="632778"/>
            <a:ext cx="6189258" cy="560410"/>
          </a:xfrm>
          <a:prstGeom prst="rect">
            <a:avLst/>
          </a:prstGeom>
          <a:noFill/>
        </p:spPr>
        <p:txBody>
          <a:bodyPr wrap="square">
            <a:spAutoFit/>
          </a:bodyPr>
          <a:lstStyle/>
          <a:p>
            <a:pPr marL="228600" fontAlgn="auto" hangingPunct="1">
              <a:lnSpc>
                <a:spcPct val="200000"/>
              </a:lnSpc>
              <a:spcAft>
                <a:spcPts val="600"/>
              </a:spcAft>
            </a:pPr>
            <a:r>
              <a:rPr lang="en-US" sz="1800" b="1" kern="0" dirty="0">
                <a:solidFill>
                  <a:schemeClr val="accent1">
                    <a:lumMod val="50000"/>
                  </a:schemeClr>
                </a:solidFill>
                <a:latin typeface="Arial" panose="020B0604020202020204" pitchFamily="34" charset="0"/>
                <a:cs typeface="Arial" panose="020B0604020202020204" pitchFamily="34" charset="0"/>
              </a:rPr>
              <a:t>İSTANBULDAKİ</a:t>
            </a:r>
            <a:r>
              <a:rPr lang="en-US" sz="1800" b="1" kern="0" dirty="0">
                <a:latin typeface="Arial" panose="020B0604020202020204" pitchFamily="34" charset="0"/>
                <a:cs typeface="Arial" panose="020B0604020202020204" pitchFamily="34" charset="0"/>
              </a:rPr>
              <a:t> </a:t>
            </a:r>
            <a:r>
              <a:rPr lang="en-US" sz="1800" b="1" kern="0" dirty="0">
                <a:solidFill>
                  <a:schemeClr val="accent1">
                    <a:lumMod val="50000"/>
                  </a:schemeClr>
                </a:solidFill>
                <a:latin typeface="Arial" panose="020B0604020202020204" pitchFamily="34" charset="0"/>
                <a:cs typeface="Arial" panose="020B0604020202020204" pitchFamily="34" charset="0"/>
              </a:rPr>
              <a:t>ENDEMİK BİTKİ TÜRLERİ</a:t>
            </a:r>
            <a:endParaRPr lang="tr-TR" sz="1800" b="1" kern="0" dirty="0">
              <a:solidFill>
                <a:schemeClr val="accent1">
                  <a:lumMod val="50000"/>
                </a:schemeClr>
              </a:solidFill>
              <a:latin typeface="Arial" panose="020B0604020202020204" pitchFamily="34" charset="0"/>
              <a:cs typeface="Arial" panose="020B0604020202020204" pitchFamily="34" charset="0"/>
            </a:endParaRPr>
          </a:p>
        </p:txBody>
      </p:sp>
      <p:sp>
        <p:nvSpPr>
          <p:cNvPr id="11" name="Metin kutusu 10">
            <a:extLst>
              <a:ext uri="{FF2B5EF4-FFF2-40B4-BE49-F238E27FC236}">
                <a16:creationId xmlns:a16="http://schemas.microsoft.com/office/drawing/2014/main" id="{7727D178-EB62-BDFC-5E30-BC721027467D}"/>
              </a:ext>
            </a:extLst>
          </p:cNvPr>
          <p:cNvSpPr txBox="1"/>
          <p:nvPr/>
        </p:nvSpPr>
        <p:spPr>
          <a:xfrm>
            <a:off x="292877" y="1193188"/>
            <a:ext cx="11695923" cy="7008329"/>
          </a:xfrm>
          <a:prstGeom prst="rect">
            <a:avLst/>
          </a:prstGeom>
          <a:noFill/>
        </p:spPr>
        <p:txBody>
          <a:bodyPr wrap="square">
            <a:spAutoFit/>
          </a:bodyPr>
          <a:lstStyle/>
          <a:p>
            <a:pPr marL="0" indent="0">
              <a:buNone/>
            </a:pPr>
            <a:r>
              <a:rPr lang="tr-TR" sz="1400" dirty="0">
                <a:solidFill>
                  <a:schemeClr val="accent1">
                    <a:lumMod val="50000"/>
                  </a:schemeClr>
                </a:solidFill>
                <a:latin typeface="Arial" panose="020B0604020202020204" pitchFamily="34" charset="0"/>
                <a:cs typeface="Arial" panose="020B0604020202020204" pitchFamily="34" charset="0"/>
              </a:rPr>
              <a:t>Endemik bitkiler, yeryüzünün sadece belirli bölgelerinde yayılış gösteren türlerdir. Endemik bitkiler bir dağa, bir adaya, bir ülkeye veya bir kıtanın herhangi bir yerindeki bir flora bölgesine has olabilirler.</a:t>
            </a:r>
            <a:r>
              <a:rPr lang="en-US" sz="1400" dirty="0">
                <a:solidFill>
                  <a:schemeClr val="accent1">
                    <a:lumMod val="50000"/>
                  </a:schemeClr>
                </a:solidFill>
                <a:latin typeface="Arial" panose="020B0604020202020204" pitchFamily="34" charset="0"/>
                <a:cs typeface="Arial" panose="020B0604020202020204" pitchFamily="34" charset="0"/>
              </a:rPr>
              <a:t> </a:t>
            </a:r>
            <a:r>
              <a:rPr lang="tr-TR" sz="1400" dirty="0">
                <a:solidFill>
                  <a:schemeClr val="accent1">
                    <a:lumMod val="50000"/>
                  </a:schemeClr>
                </a:solidFill>
                <a:latin typeface="Arial" panose="020B0604020202020204" pitchFamily="34" charset="0"/>
                <a:cs typeface="Arial" panose="020B0604020202020204" pitchFamily="34" charset="0"/>
              </a:rPr>
              <a:t>İstanbul’un 56 tane endemik bitki çeşidi vardır. Tanımak, yayılış alanlarını korumak ve genişletmek biyolojik çeşitliliğin devamı için büyük bir önem taşımaktadır.</a:t>
            </a:r>
          </a:p>
          <a:p>
            <a:pPr marL="0" indent="0">
              <a:buNone/>
            </a:pPr>
            <a:r>
              <a:rPr lang="tr-TR" sz="1400" dirty="0">
                <a:solidFill>
                  <a:schemeClr val="accent1">
                    <a:lumMod val="50000"/>
                  </a:schemeClr>
                </a:solidFill>
                <a:latin typeface="Arial" panose="020B0604020202020204" pitchFamily="34" charset="0"/>
                <a:cs typeface="Arial" panose="020B0604020202020204" pitchFamily="34" charset="0"/>
              </a:rPr>
              <a:t>Fotoğrafları bulunan 14 adet endemik bitkinin isimleri</a:t>
            </a:r>
          </a:p>
          <a:p>
            <a:pPr marL="571500" indent="-342900">
              <a:lnSpc>
                <a:spcPct val="200000"/>
              </a:lnSpc>
              <a:spcAft>
                <a:spcPts val="600"/>
              </a:spcAft>
              <a:buAutoNum type="arabicPeriod"/>
            </a:pPr>
            <a:r>
              <a:rPr lang="tr-TR" sz="1600" b="1" dirty="0">
                <a:solidFill>
                  <a:schemeClr val="accent1">
                    <a:lumMod val="50000"/>
                  </a:schemeClr>
                </a:solidFill>
                <a:latin typeface="Arial" panose="020B0604020202020204" pitchFamily="34" charset="0"/>
                <a:cs typeface="Arial" panose="020B0604020202020204" pitchFamily="34" charset="0"/>
              </a:rPr>
              <a:t>Asperula littoralis – Kum belumotu </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en-US" sz="1600" b="1" dirty="0">
                <a:solidFill>
                  <a:schemeClr val="accent1">
                    <a:lumMod val="50000"/>
                  </a:schemeClr>
                </a:solidFill>
                <a:latin typeface="Arial" panose="020B0604020202020204" pitchFamily="34" charset="0"/>
                <a:cs typeface="Arial" panose="020B0604020202020204" pitchFamily="34" charset="0"/>
              </a:rPr>
              <a:t>	</a:t>
            </a:r>
            <a:endParaRPr lang="tr-TR"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2. Centaurea hermanii – Peygamber çiçeği </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3. Centaurea kilaea – Kilyos düğmesi</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tr-TR"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4. Cephalaria tuteliana – Sultan pelemiri  </a:t>
            </a:r>
            <a:r>
              <a:rPr lang="en-US" sz="1600" b="1" dirty="0">
                <a:solidFill>
                  <a:schemeClr val="accent1">
                    <a:lumMod val="50000"/>
                  </a:schemeClr>
                </a:solidFill>
                <a:latin typeface="Arial" panose="020B0604020202020204" pitchFamily="34" charset="0"/>
                <a:cs typeface="Arial" panose="020B0604020202020204" pitchFamily="34" charset="0"/>
              </a:rPr>
              <a:t> </a:t>
            </a:r>
            <a:endParaRPr lang="tr-TR"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tr-TR" sz="1800" b="1" dirty="0">
              <a:latin typeface="Times New Roman" panose="02020603050405020304" pitchFamily="18" charset="0"/>
              <a:cs typeface="Times New Roman" panose="02020603050405020304" pitchFamily="18" charset="0"/>
            </a:endParaRPr>
          </a:p>
          <a:p>
            <a:endParaRPr lang="tr-TR" sz="1800" b="1" dirty="0">
              <a:latin typeface="Times New Roman" panose="02020603050405020304" pitchFamily="18" charset="0"/>
              <a:cs typeface="Times New Roman" panose="02020603050405020304" pitchFamily="18" charset="0"/>
            </a:endParaRPr>
          </a:p>
          <a:p>
            <a:pPr marL="228600" fontAlgn="auto" hangingPunct="1">
              <a:lnSpc>
                <a:spcPct val="200000"/>
              </a:lnSpc>
              <a:spcAft>
                <a:spcPts val="600"/>
              </a:spcAft>
            </a:pPr>
            <a:endParaRPr lang="tr-TR" sz="1800" b="1" kern="0" dirty="0">
              <a:latin typeface="Arial" panose="020B0604020202020204" pitchFamily="34" charset="0"/>
              <a:cs typeface="Arial" panose="020B0604020202020204" pitchFamily="34" charset="0"/>
            </a:endParaRPr>
          </a:p>
        </p:txBody>
      </p:sp>
      <p:pic>
        <p:nvPicPr>
          <p:cNvPr id="13" name="Picture 4" descr="https://encrypted-tbn0.gstatic.com/images?q=tbn:ANd9GcQJbQxXIJIYzt24SI5A8N3TyMv1TGFXZH_JAzHUnrsi_pT5k56fPmfNaHd1qlxn-JlH608&amp;usqp=CAU">
            <a:extLst>
              <a:ext uri="{FF2B5EF4-FFF2-40B4-BE49-F238E27FC236}">
                <a16:creationId xmlns:a16="http://schemas.microsoft.com/office/drawing/2014/main" id="{D7A44856-947D-597B-AB63-367124262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65" y="2206247"/>
            <a:ext cx="2442950" cy="10399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encrypted-tbn0.gstatic.com/images?q=tbn:ANd9GcT3mdmtuqojiBnFw7Erzbboef0TGyxDWKFCc3egdy2rsJZB6WVNJ9zHgjQk4KTOS20b0kM&amp;usqp=CAU">
            <a:extLst>
              <a:ext uri="{FF2B5EF4-FFF2-40B4-BE49-F238E27FC236}">
                <a16:creationId xmlns:a16="http://schemas.microsoft.com/office/drawing/2014/main" id="{FEFF14C7-30B2-4722-96BB-86CBAAC057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265" y="3346604"/>
            <a:ext cx="2442950" cy="9792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s://encrypted-tbn0.gstatic.com/images?q=tbn:ANd9GcS5OvbrAERZqHcOIC0HJRsrtgvNTd-rhsN9x51wH-sXiOJu9Th1GepKniuRvuNM2NdFyUU&amp;usqp=CAU">
            <a:extLst>
              <a:ext uri="{FF2B5EF4-FFF2-40B4-BE49-F238E27FC236}">
                <a16:creationId xmlns:a16="http://schemas.microsoft.com/office/drawing/2014/main" id="{30569329-74CE-A455-DF24-0E2224585E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5265" y="4449151"/>
            <a:ext cx="2442950" cy="1072278"/>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a:extLst>
              <a:ext uri="{FF2B5EF4-FFF2-40B4-BE49-F238E27FC236}">
                <a16:creationId xmlns:a16="http://schemas.microsoft.com/office/drawing/2014/main" id="{66ED4C90-D4E0-31A5-BFFD-78F1E4108DE8}"/>
              </a:ext>
            </a:extLst>
          </p:cNvPr>
          <p:cNvPicPr>
            <a:picLocks noChangeAspect="1"/>
          </p:cNvPicPr>
          <p:nvPr/>
        </p:nvPicPr>
        <p:blipFill>
          <a:blip r:embed="rId6"/>
          <a:stretch>
            <a:fillRect/>
          </a:stretch>
        </p:blipFill>
        <p:spPr>
          <a:xfrm>
            <a:off x="6305265" y="5602516"/>
            <a:ext cx="2442950" cy="1109568"/>
          </a:xfrm>
          <a:prstGeom prst="rect">
            <a:avLst/>
          </a:prstGeom>
        </p:spPr>
      </p:pic>
    </p:spTree>
    <p:extLst>
      <p:ext uri="{BB962C8B-B14F-4D97-AF65-F5344CB8AC3E}">
        <p14:creationId xmlns:p14="http://schemas.microsoft.com/office/powerpoint/2010/main" val="108844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Shape&#10;&#10;Description automatically generated">
            <a:extLst>
              <a:ext uri="{FF2B5EF4-FFF2-40B4-BE49-F238E27FC236}">
                <a16:creationId xmlns:a16="http://schemas.microsoft.com/office/drawing/2014/main" id="{14A5759A-24F3-F599-60E9-351A2CE4DC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7" y="-92230"/>
            <a:ext cx="12192000" cy="6858000"/>
          </a:xfrm>
          <a:prstGeom prst="rect">
            <a:avLst/>
          </a:prstGeom>
        </p:spPr>
      </p:pic>
      <p:sp>
        <p:nvSpPr>
          <p:cNvPr id="8" name="Metin kutusu 7">
            <a:extLst>
              <a:ext uri="{FF2B5EF4-FFF2-40B4-BE49-F238E27FC236}">
                <a16:creationId xmlns:a16="http://schemas.microsoft.com/office/drawing/2014/main" id="{F12254E9-E2F7-44C8-BF08-BF2DCBC58500}"/>
              </a:ext>
            </a:extLst>
          </p:cNvPr>
          <p:cNvSpPr txBox="1"/>
          <p:nvPr/>
        </p:nvSpPr>
        <p:spPr>
          <a:xfrm>
            <a:off x="7105395" y="993913"/>
            <a:ext cx="4360386" cy="3776869"/>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000" kern="1200" dirty="0">
              <a:solidFill>
                <a:schemeClr val="tx1"/>
              </a:solidFill>
              <a:latin typeface="+mj-lt"/>
              <a:ea typeface="+mj-ea"/>
              <a:cs typeface="+mj-cs"/>
            </a:endParaRPr>
          </a:p>
        </p:txBody>
      </p:sp>
      <p:sp>
        <p:nvSpPr>
          <p:cNvPr id="13" name="Alt Başlık 2">
            <a:extLst>
              <a:ext uri="{FF2B5EF4-FFF2-40B4-BE49-F238E27FC236}">
                <a16:creationId xmlns:a16="http://schemas.microsoft.com/office/drawing/2014/main" id="{80FA6735-2ABD-4B43-93AD-EE0C157FF108}"/>
              </a:ext>
            </a:extLst>
          </p:cNvPr>
          <p:cNvSpPr txBox="1">
            <a:spLocks/>
          </p:cNvSpPr>
          <p:nvPr/>
        </p:nvSpPr>
        <p:spPr>
          <a:xfrm>
            <a:off x="365760" y="993914"/>
            <a:ext cx="5746987" cy="839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tr-TR" sz="1600" kern="0" dirty="0">
              <a:solidFill>
                <a:srgbClr val="002D72"/>
              </a:solidFill>
              <a:latin typeface="Arial" panose="020B0604020202020204" pitchFamily="34" charset="0"/>
              <a:ea typeface="+mj-ea"/>
              <a:cs typeface="Arial" panose="020B0604020202020204" pitchFamily="34" charset="0"/>
            </a:endParaRPr>
          </a:p>
        </p:txBody>
      </p:sp>
      <p:sp>
        <p:nvSpPr>
          <p:cNvPr id="3" name="Metin kutusu 2">
            <a:extLst>
              <a:ext uri="{FF2B5EF4-FFF2-40B4-BE49-F238E27FC236}">
                <a16:creationId xmlns:a16="http://schemas.microsoft.com/office/drawing/2014/main" id="{EE6021BF-AA02-B980-B3E3-F474B2C86F1E}"/>
              </a:ext>
            </a:extLst>
          </p:cNvPr>
          <p:cNvSpPr txBox="1"/>
          <p:nvPr/>
        </p:nvSpPr>
        <p:spPr>
          <a:xfrm>
            <a:off x="90185" y="664246"/>
            <a:ext cx="6189258" cy="5684890"/>
          </a:xfrm>
          <a:prstGeom prst="rect">
            <a:avLst/>
          </a:prstGeom>
          <a:noFill/>
        </p:spPr>
        <p:txBody>
          <a:bodyPr wrap="square">
            <a:spAutoFit/>
          </a:bodyPr>
          <a:lstStyle/>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5. Cirsium byzantinum – Hoşkangal </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tr-TR"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6. Colchicum micranthum – Narin acıçiğdem</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 </a:t>
            </a: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7. Crocus pestalozzae – Ümraniye çiğdemi</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 8. Euphorbia amgydaloides – Zerena, Sütleğen </a:t>
            </a:r>
            <a:endParaRPr lang="en-US"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endParaRPr lang="tr-TR" sz="1600" b="1" dirty="0">
              <a:solidFill>
                <a:schemeClr val="accent1">
                  <a:lumMod val="50000"/>
                </a:schemeClr>
              </a:solidFill>
              <a:latin typeface="Arial" panose="020B0604020202020204" pitchFamily="34" charset="0"/>
              <a:cs typeface="Arial" panose="020B0604020202020204" pitchFamily="34" charset="0"/>
            </a:endParaRPr>
          </a:p>
          <a:p>
            <a:pPr marL="228600">
              <a:lnSpc>
                <a:spcPct val="200000"/>
              </a:lnSpc>
              <a:spcAft>
                <a:spcPts val="600"/>
              </a:spcAft>
            </a:pPr>
            <a:r>
              <a:rPr lang="tr-TR" sz="1600" b="1" dirty="0">
                <a:solidFill>
                  <a:schemeClr val="accent1">
                    <a:lumMod val="50000"/>
                  </a:schemeClr>
                </a:solidFill>
                <a:latin typeface="Arial" panose="020B0604020202020204" pitchFamily="34" charset="0"/>
                <a:cs typeface="Arial" panose="020B0604020202020204" pitchFamily="34" charset="0"/>
              </a:rPr>
              <a:t>9. Galanthus byzantinus – İstanbul kardeleni </a:t>
            </a:r>
          </a:p>
          <a:p>
            <a:pPr marL="228600">
              <a:lnSpc>
                <a:spcPct val="200000"/>
              </a:lnSpc>
              <a:spcAft>
                <a:spcPts val="600"/>
              </a:spcAft>
            </a:pPr>
            <a:endParaRPr lang="en-US" sz="1800" b="1"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2" descr="https://encrypted-tbn0.gstatic.com/images?q=tbn:ANd9GcR64zvt22uQuU4a6_TiZi7FEN_BUnyW7HTkno8V8cd1b8J2Cx-qd9Sl0kzVqLSNBtaESNc&amp;usqp=CAU">
            <a:extLst>
              <a:ext uri="{FF2B5EF4-FFF2-40B4-BE49-F238E27FC236}">
                <a16:creationId xmlns:a16="http://schemas.microsoft.com/office/drawing/2014/main" id="{5B6741EB-8079-B5E9-DDCA-258C03FD5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942" y="664247"/>
            <a:ext cx="2419467" cy="10553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encrypted-tbn0.gstatic.com/images?q=tbn:ANd9GcSHzjfSawCHUtCnjjqJxYLGrV0JfMPO3O0-ar6O-MW2vBFa_gS7aMgGLLUMKmJsJ1wG2b0&amp;usqp=CAU">
            <a:extLst>
              <a:ext uri="{FF2B5EF4-FFF2-40B4-BE49-F238E27FC236}">
                <a16:creationId xmlns:a16="http://schemas.microsoft.com/office/drawing/2014/main" id="{CC5820B8-D4C2-37D1-58A2-994E6B0058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942" y="1777547"/>
            <a:ext cx="2419467" cy="10553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s://www.floraburada.com/images/news/213_200841711422.jpg">
            <a:extLst>
              <a:ext uri="{FF2B5EF4-FFF2-40B4-BE49-F238E27FC236}">
                <a16:creationId xmlns:a16="http://schemas.microsoft.com/office/drawing/2014/main" id="{1B874615-B61D-08ED-580F-7D1B4A6E6B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942" y="2870148"/>
            <a:ext cx="2419467" cy="13128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https://encrypted-tbn0.gstatic.com/images?q=tbn:ANd9GcQHDF1LrUBggvQ3mF-SVFwOHQ0Ike-RYVVVTFhp5CBnuy4LbgemhkhPGU4fkhpkiKg4DiY&amp;usqp=CAU">
            <a:extLst>
              <a:ext uri="{FF2B5EF4-FFF2-40B4-BE49-F238E27FC236}">
                <a16:creationId xmlns:a16="http://schemas.microsoft.com/office/drawing/2014/main" id="{42040880-4B1A-0471-B743-225193343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941" y="4220254"/>
            <a:ext cx="2419467" cy="13011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upload.wikimedia.org/wikipedia/commons/thumb/8/87/Galanthus_plicatus_subsp._byzantinus_generel.jpg/1200px-Galanthus_plicatus_subsp._byzantinus_generel.jpg">
            <a:extLst>
              <a:ext uri="{FF2B5EF4-FFF2-40B4-BE49-F238E27FC236}">
                <a16:creationId xmlns:a16="http://schemas.microsoft.com/office/drawing/2014/main" id="{7AEB2F50-29B7-2F4E-ABE6-11B30BBFE2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9941" y="5558265"/>
            <a:ext cx="2419467" cy="1207505"/>
          </a:xfrm>
          <a:prstGeom prst="rect">
            <a:avLst/>
          </a:prstGeom>
          <a:noFill/>
          <a:extLst>
            <a:ext uri="{909E8E84-426E-40DD-AFC4-6F175D3DCCD1}">
              <a14:hiddenFill xmlns:a14="http://schemas.microsoft.com/office/drawing/2010/main">
                <a:solidFill>
                  <a:srgbClr val="FFFFFF"/>
                </a:solidFill>
              </a14:hiddenFill>
            </a:ext>
          </a:extLst>
        </p:spPr>
      </p:pic>
      <p:sp>
        <p:nvSpPr>
          <p:cNvPr id="16" name="Metin kutusu 15">
            <a:extLst>
              <a:ext uri="{FF2B5EF4-FFF2-40B4-BE49-F238E27FC236}">
                <a16:creationId xmlns:a16="http://schemas.microsoft.com/office/drawing/2014/main" id="{D6185F9C-F3F1-DAB0-53C0-CA4274F42F76}"/>
              </a:ext>
            </a:extLst>
          </p:cNvPr>
          <p:cNvSpPr txBox="1"/>
          <p:nvPr/>
        </p:nvSpPr>
        <p:spPr>
          <a:xfrm>
            <a:off x="90185" y="-92230"/>
            <a:ext cx="6189258" cy="612412"/>
          </a:xfrm>
          <a:prstGeom prst="rect">
            <a:avLst/>
          </a:prstGeom>
          <a:noFill/>
        </p:spPr>
        <p:txBody>
          <a:bodyPr wrap="square">
            <a:spAutoFit/>
          </a:bodyPr>
          <a:lstStyle/>
          <a:p>
            <a:pPr marL="228600" fontAlgn="auto" hangingPunct="1">
              <a:lnSpc>
                <a:spcPct val="200000"/>
              </a:lnSpc>
              <a:spcAft>
                <a:spcPts val="600"/>
              </a:spcAft>
            </a:pPr>
            <a:r>
              <a:rPr lang="en-US" sz="2000" b="1" kern="0" dirty="0">
                <a:solidFill>
                  <a:schemeClr val="bg1"/>
                </a:solidFill>
                <a:latin typeface="Arial" panose="020B0604020202020204" pitchFamily="34" charset="0"/>
                <a:cs typeface="Arial" panose="020B0604020202020204" pitchFamily="34" charset="0"/>
              </a:rPr>
              <a:t>BİYOÇEŞİTLİLİK</a:t>
            </a:r>
            <a:endParaRPr lang="tr-TR" sz="20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8584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2763</Words>
  <Application>Microsoft Office PowerPoint</Application>
  <PresentationFormat>Geniş ekran</PresentationFormat>
  <Paragraphs>220</Paragraphs>
  <Slides>32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32</vt:i4>
      </vt:variant>
    </vt:vector>
  </HeadingPairs>
  <TitlesOfParts>
    <vt:vector size="40" baseType="lpstr">
      <vt:lpstr>Arial</vt:lpstr>
      <vt:lpstr>Calibri</vt:lpstr>
      <vt:lpstr>Calibri Light</vt:lpstr>
      <vt:lpstr>Linux Libertine</vt:lpstr>
      <vt:lpstr>Symbol</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İpek</dc:creator>
  <cp:lastModifiedBy>Yunus Törün</cp:lastModifiedBy>
  <cp:revision>24</cp:revision>
  <dcterms:created xsi:type="dcterms:W3CDTF">2022-07-20T07:16:30Z</dcterms:created>
  <dcterms:modified xsi:type="dcterms:W3CDTF">2024-04-29T16:34:24Z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ad9322-3500-4e59-bd08-0c17c557188b_Enabled">
    <vt:lpwstr>true</vt:lpwstr>
  </property>
  <property fmtid="{D5CDD505-2E9C-101B-9397-08002B2CF9AE}" pid="3" name="MSIP_Label_04ad9322-3500-4e59-bd08-0c17c557188b_SetDate">
    <vt:lpwstr>2022-07-20T07:16:30Z</vt:lpwstr>
  </property>
  <property fmtid="{D5CDD505-2E9C-101B-9397-08002B2CF9AE}" pid="4" name="MSIP_Label_04ad9322-3500-4e59-bd08-0c17c557188b_Method">
    <vt:lpwstr>Standard</vt:lpwstr>
  </property>
  <property fmtid="{D5CDD505-2E9C-101B-9397-08002B2CF9AE}" pid="5" name="MSIP_Label_04ad9322-3500-4e59-bd08-0c17c557188b_Name">
    <vt:lpwstr>Genel</vt:lpwstr>
  </property>
  <property fmtid="{D5CDD505-2E9C-101B-9397-08002B2CF9AE}" pid="6" name="MSIP_Label_04ad9322-3500-4e59-bd08-0c17c557188b_SiteId">
    <vt:lpwstr>1d23ed79-08ef-488e-9f2b-fa62a8d811cb</vt:lpwstr>
  </property>
  <property fmtid="{D5CDD505-2E9C-101B-9397-08002B2CF9AE}" pid="7" name="MSIP_Label_04ad9322-3500-4e59-bd08-0c17c557188b_ActionId">
    <vt:lpwstr>4e3d89e5-a839-479e-9f8e-24aaf3c76fb3</vt:lpwstr>
  </property>
  <property fmtid="{D5CDD505-2E9C-101B-9397-08002B2CF9AE}" pid="8" name="MSIP_Label_04ad9322-3500-4e59-bd08-0c17c557188b_ContentBits">
    <vt:lpwstr>0</vt:lpwstr>
  </property>
</Properties>
</file>