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E15D08-995F-41C2-AD6D-6AF3C408B4F9}" v="96" dt="2024-09-26T10:41:56.6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692" y="8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pek Sıla Sobacıoğlu" userId="eb38dce1-d7c1-4333-bbbc-679c56602f94" providerId="ADAL" clId="{F7E15D08-995F-41C2-AD6D-6AF3C408B4F9}"/>
    <pc:docChg chg="undo custSel modSld modMainMaster">
      <pc:chgData name="İpek Sıla Sobacıoğlu" userId="eb38dce1-d7c1-4333-bbbc-679c56602f94" providerId="ADAL" clId="{F7E15D08-995F-41C2-AD6D-6AF3C408B4F9}" dt="2024-09-26T10:43:29.002" v="234" actId="20577"/>
      <pc:docMkLst>
        <pc:docMk/>
      </pc:docMkLst>
      <pc:sldChg chg="addSp delSp modSp mod setBg delDesignElem">
        <pc:chgData name="İpek Sıla Sobacıoğlu" userId="eb38dce1-d7c1-4333-bbbc-679c56602f94" providerId="ADAL" clId="{F7E15D08-995F-41C2-AD6D-6AF3C408B4F9}" dt="2024-09-24T13:52:25.526" v="113" actId="1076"/>
        <pc:sldMkLst>
          <pc:docMk/>
          <pc:sldMk cId="54193097" sldId="256"/>
        </pc:sldMkLst>
        <pc:spChg chg="mod">
          <ac:chgData name="İpek Sıla Sobacıoğlu" userId="eb38dce1-d7c1-4333-bbbc-679c56602f94" providerId="ADAL" clId="{F7E15D08-995F-41C2-AD6D-6AF3C408B4F9}" dt="2024-09-24T13:51:10.680" v="103" actId="20577"/>
          <ac:spMkLst>
            <pc:docMk/>
            <pc:sldMk cId="54193097" sldId="256"/>
            <ac:spMk id="3" creationId="{39E55072-9624-1E44-903E-B14F3C19132A}"/>
          </ac:spMkLst>
        </pc:spChg>
        <pc:spChg chg="add del">
          <ac:chgData name="İpek Sıla Sobacıoğlu" userId="eb38dce1-d7c1-4333-bbbc-679c56602f94" providerId="ADAL" clId="{F7E15D08-995F-41C2-AD6D-6AF3C408B4F9}" dt="2024-09-24T13:50:26.335" v="79"/>
          <ac:spMkLst>
            <pc:docMk/>
            <pc:sldMk cId="54193097" sldId="256"/>
            <ac:spMk id="15" creationId="{D61AF6E9-4B93-40B2-8B38-913458C949A2}"/>
          </ac:spMkLst>
        </pc:spChg>
        <pc:spChg chg="add del">
          <ac:chgData name="İpek Sıla Sobacıoğlu" userId="eb38dce1-d7c1-4333-bbbc-679c56602f94" providerId="ADAL" clId="{F7E15D08-995F-41C2-AD6D-6AF3C408B4F9}" dt="2024-09-24T13:50:26.335" v="79"/>
          <ac:spMkLst>
            <pc:docMk/>
            <pc:sldMk cId="54193097" sldId="256"/>
            <ac:spMk id="19" creationId="{ABC09BDB-AC6B-4DE3-8EA9-4C713A504FDE}"/>
          </ac:spMkLst>
        </pc:spChg>
        <pc:picChg chg="add mod">
          <ac:chgData name="İpek Sıla Sobacıoğlu" userId="eb38dce1-d7c1-4333-bbbc-679c56602f94" providerId="ADAL" clId="{F7E15D08-995F-41C2-AD6D-6AF3C408B4F9}" dt="2024-09-24T13:52:25.526" v="113" actId="1076"/>
          <ac:picMkLst>
            <pc:docMk/>
            <pc:sldMk cId="54193097" sldId="256"/>
            <ac:picMk id="4" creationId="{13504BFE-B31A-8DE4-F335-FD23AA9F1373}"/>
          </ac:picMkLst>
        </pc:picChg>
        <pc:picChg chg="del">
          <ac:chgData name="İpek Sıla Sobacıoğlu" userId="eb38dce1-d7c1-4333-bbbc-679c56602f94" providerId="ADAL" clId="{F7E15D08-995F-41C2-AD6D-6AF3C408B4F9}" dt="2024-09-24T13:51:15.008" v="104" actId="21"/>
          <ac:picMkLst>
            <pc:docMk/>
            <pc:sldMk cId="54193097" sldId="256"/>
            <ac:picMk id="5" creationId="{74E85635-1FC0-4A2D-C645-FB396FF058F4}"/>
          </ac:picMkLst>
        </pc:picChg>
      </pc:sldChg>
      <pc:sldChg chg="modSp setBg">
        <pc:chgData name="İpek Sıla Sobacıoğlu" userId="eb38dce1-d7c1-4333-bbbc-679c56602f94" providerId="ADAL" clId="{F7E15D08-995F-41C2-AD6D-6AF3C408B4F9}" dt="2024-09-24T13:52:37.876" v="125" actId="20577"/>
        <pc:sldMkLst>
          <pc:docMk/>
          <pc:sldMk cId="1284794437" sldId="257"/>
        </pc:sldMkLst>
        <pc:graphicFrameChg chg="mod">
          <ac:chgData name="İpek Sıla Sobacıoğlu" userId="eb38dce1-d7c1-4333-bbbc-679c56602f94" providerId="ADAL" clId="{F7E15D08-995F-41C2-AD6D-6AF3C408B4F9}" dt="2024-09-24T13:52:37.876" v="125" actId="20577"/>
          <ac:graphicFrameMkLst>
            <pc:docMk/>
            <pc:sldMk cId="1284794437" sldId="257"/>
            <ac:graphicFrameMk id="19" creationId="{34CE7979-5C72-0753-5FEB-749A9EBAB563}"/>
          </ac:graphicFrameMkLst>
        </pc:graphicFrameChg>
      </pc:sldChg>
      <pc:sldChg chg="modSp mod">
        <pc:chgData name="İpek Sıla Sobacıoğlu" userId="eb38dce1-d7c1-4333-bbbc-679c56602f94" providerId="ADAL" clId="{F7E15D08-995F-41C2-AD6D-6AF3C408B4F9}" dt="2024-09-24T13:53:01.113" v="137" actId="20577"/>
        <pc:sldMkLst>
          <pc:docMk/>
          <pc:sldMk cId="3116627344" sldId="258"/>
        </pc:sldMkLst>
        <pc:spChg chg="mod">
          <ac:chgData name="İpek Sıla Sobacıoğlu" userId="eb38dce1-d7c1-4333-bbbc-679c56602f94" providerId="ADAL" clId="{F7E15D08-995F-41C2-AD6D-6AF3C408B4F9}" dt="2024-09-24T13:53:01.113" v="137" actId="20577"/>
          <ac:spMkLst>
            <pc:docMk/>
            <pc:sldMk cId="3116627344" sldId="258"/>
            <ac:spMk id="4" creationId="{9F80EABB-A0B9-29B0-AA05-1074FA6C27A9}"/>
          </ac:spMkLst>
        </pc:spChg>
      </pc:sldChg>
      <pc:sldChg chg="modSp mod">
        <pc:chgData name="İpek Sıla Sobacıoğlu" userId="eb38dce1-d7c1-4333-bbbc-679c56602f94" providerId="ADAL" clId="{F7E15D08-995F-41C2-AD6D-6AF3C408B4F9}" dt="2024-09-24T13:54:32.121" v="149" actId="20577"/>
        <pc:sldMkLst>
          <pc:docMk/>
          <pc:sldMk cId="2998071664" sldId="260"/>
        </pc:sldMkLst>
        <pc:spChg chg="mod">
          <ac:chgData name="İpek Sıla Sobacıoğlu" userId="eb38dce1-d7c1-4333-bbbc-679c56602f94" providerId="ADAL" clId="{F7E15D08-995F-41C2-AD6D-6AF3C408B4F9}" dt="2024-09-24T13:54:32.121" v="149" actId="20577"/>
          <ac:spMkLst>
            <pc:docMk/>
            <pc:sldMk cId="2998071664" sldId="260"/>
            <ac:spMk id="5" creationId="{0ED75936-D49F-ED46-4B24-07DC766C5901}"/>
          </ac:spMkLst>
        </pc:spChg>
      </pc:sldChg>
      <pc:sldChg chg="modSp mod">
        <pc:chgData name="İpek Sıla Sobacıoğlu" userId="eb38dce1-d7c1-4333-bbbc-679c56602f94" providerId="ADAL" clId="{F7E15D08-995F-41C2-AD6D-6AF3C408B4F9}" dt="2024-09-24T13:55:46.426" v="185" actId="20577"/>
        <pc:sldMkLst>
          <pc:docMk/>
          <pc:sldMk cId="575759113" sldId="261"/>
        </pc:sldMkLst>
        <pc:spChg chg="mod">
          <ac:chgData name="İpek Sıla Sobacıoğlu" userId="eb38dce1-d7c1-4333-bbbc-679c56602f94" providerId="ADAL" clId="{F7E15D08-995F-41C2-AD6D-6AF3C408B4F9}" dt="2024-09-24T13:55:46.426" v="185" actId="20577"/>
          <ac:spMkLst>
            <pc:docMk/>
            <pc:sldMk cId="575759113" sldId="261"/>
            <ac:spMk id="4" creationId="{34661684-0541-29B4-E9F7-88BFF082D4CC}"/>
          </ac:spMkLst>
        </pc:spChg>
      </pc:sldChg>
      <pc:sldChg chg="addSp delSp modSp mod setBg delDesignElem">
        <pc:chgData name="İpek Sıla Sobacıoğlu" userId="eb38dce1-d7c1-4333-bbbc-679c56602f94" providerId="ADAL" clId="{F7E15D08-995F-41C2-AD6D-6AF3C408B4F9}" dt="2024-09-26T10:41:39.935" v="216" actId="1076"/>
        <pc:sldMkLst>
          <pc:docMk/>
          <pc:sldMk cId="1007530549" sldId="262"/>
        </pc:sldMkLst>
        <pc:spChg chg="mod">
          <ac:chgData name="İpek Sıla Sobacıoğlu" userId="eb38dce1-d7c1-4333-bbbc-679c56602f94" providerId="ADAL" clId="{F7E15D08-995F-41C2-AD6D-6AF3C408B4F9}" dt="2024-09-24T13:56:30.682" v="193" actId="26606"/>
          <ac:spMkLst>
            <pc:docMk/>
            <pc:sldMk cId="1007530549" sldId="262"/>
            <ac:spMk id="3" creationId="{946FA31B-72D8-1DF1-DA90-EA4CE9AAEB23}"/>
          </ac:spMkLst>
        </pc:spChg>
        <pc:spChg chg="add del">
          <ac:chgData name="İpek Sıla Sobacıoğlu" userId="eb38dce1-d7c1-4333-bbbc-679c56602f94" providerId="ADAL" clId="{F7E15D08-995F-41C2-AD6D-6AF3C408B4F9}" dt="2024-09-24T13:56:22.426" v="187" actId="26606"/>
          <ac:spMkLst>
            <pc:docMk/>
            <pc:sldMk cId="1007530549" sldId="262"/>
            <ac:spMk id="7" creationId="{E6483AC0-E497-4F01-8CC9-9F3700296FCB}"/>
          </ac:spMkLst>
        </pc:spChg>
        <pc:spChg chg="add del">
          <ac:chgData name="İpek Sıla Sobacıoğlu" userId="eb38dce1-d7c1-4333-bbbc-679c56602f94" providerId="ADAL" clId="{F7E15D08-995F-41C2-AD6D-6AF3C408B4F9}" dt="2024-09-24T13:56:23.275" v="189" actId="26606"/>
          <ac:spMkLst>
            <pc:docMk/>
            <pc:sldMk cId="1007530549" sldId="262"/>
            <ac:spMk id="9" creationId="{FC37C785-50D4-44D8-8BF2-0BCF7DE474CA}"/>
          </ac:spMkLst>
        </pc:spChg>
        <pc:spChg chg="add del">
          <ac:chgData name="İpek Sıla Sobacıoğlu" userId="eb38dce1-d7c1-4333-bbbc-679c56602f94" providerId="ADAL" clId="{F7E15D08-995F-41C2-AD6D-6AF3C408B4F9}" dt="2024-09-24T13:50:26.335" v="79"/>
          <ac:spMkLst>
            <pc:docMk/>
            <pc:sldMk cId="1007530549" sldId="262"/>
            <ac:spMk id="10" creationId="{E1CE536E-134A-4A35-900B-30F927D5B525}"/>
          </ac:spMkLst>
        </pc:spChg>
        <pc:spChg chg="add del">
          <ac:chgData name="İpek Sıla Sobacıoğlu" userId="eb38dce1-d7c1-4333-bbbc-679c56602f94" providerId="ADAL" clId="{F7E15D08-995F-41C2-AD6D-6AF3C408B4F9}" dt="2024-09-24T13:56:25.404" v="191" actId="26606"/>
          <ac:spMkLst>
            <pc:docMk/>
            <pc:sldMk cId="1007530549" sldId="262"/>
            <ac:spMk id="11" creationId="{DF98C7A3-67B7-4AC0-A6C8-CC7111EEDE35}"/>
          </ac:spMkLst>
        </pc:spChg>
        <pc:spChg chg="add del">
          <ac:chgData name="İpek Sıla Sobacıoğlu" userId="eb38dce1-d7c1-4333-bbbc-679c56602f94" providerId="ADAL" clId="{F7E15D08-995F-41C2-AD6D-6AF3C408B4F9}" dt="2024-09-24T13:50:26.335" v="79"/>
          <ac:spMkLst>
            <pc:docMk/>
            <pc:sldMk cId="1007530549" sldId="262"/>
            <ac:spMk id="12" creationId="{FA0382D1-1594-4E3D-842E-04E1E5E7578B}"/>
          </ac:spMkLst>
        </pc:spChg>
        <pc:spChg chg="add del">
          <ac:chgData name="İpek Sıla Sobacıoğlu" userId="eb38dce1-d7c1-4333-bbbc-679c56602f94" providerId="ADAL" clId="{F7E15D08-995F-41C2-AD6D-6AF3C408B4F9}" dt="2024-09-24T13:56:30.682" v="193" actId="26606"/>
          <ac:spMkLst>
            <pc:docMk/>
            <pc:sldMk cId="1007530549" sldId="262"/>
            <ac:spMk id="13" creationId="{A0EC1E96-B1B3-4F57-B2A7-91062053B936}"/>
          </ac:spMkLst>
        </pc:spChg>
        <pc:spChg chg="add del">
          <ac:chgData name="İpek Sıla Sobacıoğlu" userId="eb38dce1-d7c1-4333-bbbc-679c56602f94" providerId="ADAL" clId="{F7E15D08-995F-41C2-AD6D-6AF3C408B4F9}" dt="2024-09-24T13:56:30.682" v="193" actId="26606"/>
          <ac:spMkLst>
            <pc:docMk/>
            <pc:sldMk cId="1007530549" sldId="262"/>
            <ac:spMk id="14" creationId="{CBC6B79D-2419-46F3-BFD5-312BF9483720}"/>
          </ac:spMkLst>
        </pc:spChg>
        <pc:picChg chg="add del mod">
          <ac:chgData name="İpek Sıla Sobacıoğlu" userId="eb38dce1-d7c1-4333-bbbc-679c56602f94" providerId="ADAL" clId="{F7E15D08-995F-41C2-AD6D-6AF3C408B4F9}" dt="2024-09-26T10:41:06.016" v="206" actId="21"/>
          <ac:picMkLst>
            <pc:docMk/>
            <pc:sldMk cId="1007530549" sldId="262"/>
            <ac:picMk id="4" creationId="{A6BD3EDE-B6A2-CC31-A504-17E41817AADD}"/>
          </ac:picMkLst>
        </pc:picChg>
        <pc:picChg chg="del mod">
          <ac:chgData name="İpek Sıla Sobacıoğlu" userId="eb38dce1-d7c1-4333-bbbc-679c56602f94" providerId="ADAL" clId="{F7E15D08-995F-41C2-AD6D-6AF3C408B4F9}" dt="2024-09-26T10:40:32.989" v="204" actId="21"/>
          <ac:picMkLst>
            <pc:docMk/>
            <pc:sldMk cId="1007530549" sldId="262"/>
            <ac:picMk id="5" creationId="{C0792000-3B46-6D29-1093-C107E162FEE4}"/>
          </ac:picMkLst>
        </pc:picChg>
        <pc:picChg chg="add mod">
          <ac:chgData name="İpek Sıla Sobacıoğlu" userId="eb38dce1-d7c1-4333-bbbc-679c56602f94" providerId="ADAL" clId="{F7E15D08-995F-41C2-AD6D-6AF3C408B4F9}" dt="2024-09-26T10:41:21.878" v="211" actId="1076"/>
          <ac:picMkLst>
            <pc:docMk/>
            <pc:sldMk cId="1007530549" sldId="262"/>
            <ac:picMk id="7" creationId="{51BB56C1-05DD-EAFD-A2FC-9966091F60AF}"/>
          </ac:picMkLst>
        </pc:picChg>
        <pc:picChg chg="add mod">
          <ac:chgData name="İpek Sıla Sobacıoğlu" userId="eb38dce1-d7c1-4333-bbbc-679c56602f94" providerId="ADAL" clId="{F7E15D08-995F-41C2-AD6D-6AF3C408B4F9}" dt="2024-09-26T10:41:39.935" v="216" actId="1076"/>
          <ac:picMkLst>
            <pc:docMk/>
            <pc:sldMk cId="1007530549" sldId="262"/>
            <ac:picMk id="9" creationId="{E6FDA8A4-7774-6687-C69F-608B720CC5E6}"/>
          </ac:picMkLst>
        </pc:picChg>
      </pc:sldChg>
      <pc:sldChg chg="addSp delSp modSp mod setBg">
        <pc:chgData name="İpek Sıla Sobacıoğlu" userId="eb38dce1-d7c1-4333-bbbc-679c56602f94" providerId="ADAL" clId="{F7E15D08-995F-41C2-AD6D-6AF3C408B4F9}" dt="2024-09-24T14:05:48.596" v="201" actId="14826"/>
        <pc:sldMkLst>
          <pc:docMk/>
          <pc:sldMk cId="2605632903" sldId="263"/>
        </pc:sldMkLst>
        <pc:picChg chg="add del mod">
          <ac:chgData name="İpek Sıla Sobacıoğlu" userId="eb38dce1-d7c1-4333-bbbc-679c56602f94" providerId="ADAL" clId="{F7E15D08-995F-41C2-AD6D-6AF3C408B4F9}" dt="2024-09-24T14:05:48.596" v="201" actId="14826"/>
          <ac:picMkLst>
            <pc:docMk/>
            <pc:sldMk cId="2605632903" sldId="263"/>
            <ac:picMk id="5" creationId="{2B7BC4B9-12BC-FA39-AA0A-303A698F4011}"/>
          </ac:picMkLst>
        </pc:picChg>
      </pc:sldChg>
      <pc:sldChg chg="addSp delSp modSp mod setBg delDesignElem">
        <pc:chgData name="İpek Sıla Sobacıoğlu" userId="eb38dce1-d7c1-4333-bbbc-679c56602f94" providerId="ADAL" clId="{F7E15D08-995F-41C2-AD6D-6AF3C408B4F9}" dt="2024-09-26T10:41:56.624" v="217" actId="14826"/>
        <pc:sldMkLst>
          <pc:docMk/>
          <pc:sldMk cId="2417748188" sldId="264"/>
        </pc:sldMkLst>
        <pc:spChg chg="mod">
          <ac:chgData name="İpek Sıla Sobacıoğlu" userId="eb38dce1-d7c1-4333-bbbc-679c56602f94" providerId="ADAL" clId="{F7E15D08-995F-41C2-AD6D-6AF3C408B4F9}" dt="2024-09-24T14:02:16.200" v="198" actId="20577"/>
          <ac:spMkLst>
            <pc:docMk/>
            <pc:sldMk cId="2417748188" sldId="264"/>
            <ac:spMk id="3" creationId="{395D14B1-BEB8-0842-678B-1068A51D700A}"/>
          </ac:spMkLst>
        </pc:spChg>
        <pc:spChg chg="add del">
          <ac:chgData name="İpek Sıla Sobacıoğlu" userId="eb38dce1-d7c1-4333-bbbc-679c56602f94" providerId="ADAL" clId="{F7E15D08-995F-41C2-AD6D-6AF3C408B4F9}" dt="2024-09-24T13:50:26.335" v="79"/>
          <ac:spMkLst>
            <pc:docMk/>
            <pc:sldMk cId="2417748188" sldId="264"/>
            <ac:spMk id="14" creationId="{CA77D789-9DE0-43A3-B196-F13CFECFAC1F}"/>
          </ac:spMkLst>
        </pc:spChg>
        <pc:spChg chg="add del">
          <ac:chgData name="İpek Sıla Sobacıoğlu" userId="eb38dce1-d7c1-4333-bbbc-679c56602f94" providerId="ADAL" clId="{F7E15D08-995F-41C2-AD6D-6AF3C408B4F9}" dt="2024-09-24T13:50:26.335" v="79"/>
          <ac:spMkLst>
            <pc:docMk/>
            <pc:sldMk cId="2417748188" sldId="264"/>
            <ac:spMk id="15" creationId="{F9BC648B-BC3C-4674-B1FD-2F9F1C6D753E}"/>
          </ac:spMkLst>
        </pc:spChg>
        <pc:picChg chg="mod">
          <ac:chgData name="İpek Sıla Sobacıoğlu" userId="eb38dce1-d7c1-4333-bbbc-679c56602f94" providerId="ADAL" clId="{F7E15D08-995F-41C2-AD6D-6AF3C408B4F9}" dt="2024-09-26T10:41:56.624" v="217" actId="14826"/>
          <ac:picMkLst>
            <pc:docMk/>
            <pc:sldMk cId="2417748188" sldId="264"/>
            <ac:picMk id="5" creationId="{8589C96D-4636-DD44-BF07-7FBA8EE5D905}"/>
          </ac:picMkLst>
        </pc:picChg>
      </pc:sldChg>
      <pc:sldChg chg="modSp mod">
        <pc:chgData name="İpek Sıla Sobacıoğlu" userId="eb38dce1-d7c1-4333-bbbc-679c56602f94" providerId="ADAL" clId="{F7E15D08-995F-41C2-AD6D-6AF3C408B4F9}" dt="2024-09-24T14:09:34.415" v="202" actId="1076"/>
        <pc:sldMkLst>
          <pc:docMk/>
          <pc:sldMk cId="1040766206" sldId="265"/>
        </pc:sldMkLst>
        <pc:spChg chg="mod">
          <ac:chgData name="İpek Sıla Sobacıoğlu" userId="eb38dce1-d7c1-4333-bbbc-679c56602f94" providerId="ADAL" clId="{F7E15D08-995F-41C2-AD6D-6AF3C408B4F9}" dt="2024-09-24T14:09:34.415" v="202" actId="1076"/>
          <ac:spMkLst>
            <pc:docMk/>
            <pc:sldMk cId="1040766206" sldId="265"/>
            <ac:spMk id="3" creationId="{B3EC3A29-4BAB-4756-A1F4-6D594F5866BC}"/>
          </ac:spMkLst>
        </pc:spChg>
      </pc:sldChg>
      <pc:sldChg chg="modSp mod">
        <pc:chgData name="İpek Sıla Sobacıoğlu" userId="eb38dce1-d7c1-4333-bbbc-679c56602f94" providerId="ADAL" clId="{F7E15D08-995F-41C2-AD6D-6AF3C408B4F9}" dt="2024-09-24T13:50:26.445" v="80" actId="27636"/>
        <pc:sldMkLst>
          <pc:docMk/>
          <pc:sldMk cId="2853072459" sldId="266"/>
        </pc:sldMkLst>
        <pc:spChg chg="mod">
          <ac:chgData name="İpek Sıla Sobacıoğlu" userId="eb38dce1-d7c1-4333-bbbc-679c56602f94" providerId="ADAL" clId="{F7E15D08-995F-41C2-AD6D-6AF3C408B4F9}" dt="2024-09-24T13:50:26.445" v="80" actId="27636"/>
          <ac:spMkLst>
            <pc:docMk/>
            <pc:sldMk cId="2853072459" sldId="266"/>
            <ac:spMk id="3" creationId="{81EB96A4-B332-1DC7-7B9F-54A127A8E10A}"/>
          </ac:spMkLst>
        </pc:spChg>
      </pc:sldChg>
      <pc:sldChg chg="addSp delSp modSp mod setBg delDesignElem">
        <pc:chgData name="İpek Sıla Sobacıoğlu" userId="eb38dce1-d7c1-4333-bbbc-679c56602f94" providerId="ADAL" clId="{F7E15D08-995F-41C2-AD6D-6AF3C408B4F9}" dt="2024-09-26T10:42:51.696" v="220" actId="20577"/>
        <pc:sldMkLst>
          <pc:docMk/>
          <pc:sldMk cId="1629433545" sldId="268"/>
        </pc:sldMkLst>
        <pc:spChg chg="mod">
          <ac:chgData name="İpek Sıla Sobacıoğlu" userId="eb38dce1-d7c1-4333-bbbc-679c56602f94" providerId="ADAL" clId="{F7E15D08-995F-41C2-AD6D-6AF3C408B4F9}" dt="2024-09-26T10:42:51.696" v="220" actId="20577"/>
          <ac:spMkLst>
            <pc:docMk/>
            <pc:sldMk cId="1629433545" sldId="268"/>
            <ac:spMk id="3" creationId="{58BCADF0-C771-EAB8-4952-64C2834A59B0}"/>
          </ac:spMkLst>
        </pc:spChg>
        <pc:spChg chg="add del">
          <ac:chgData name="İpek Sıla Sobacıoğlu" userId="eb38dce1-d7c1-4333-bbbc-679c56602f94" providerId="ADAL" clId="{F7E15D08-995F-41C2-AD6D-6AF3C408B4F9}" dt="2024-09-24T13:50:26.335" v="79"/>
          <ac:spMkLst>
            <pc:docMk/>
            <pc:sldMk cId="1629433545" sldId="268"/>
            <ac:spMk id="7" creationId="{E1CE536E-134A-4A35-900B-30F927D5B525}"/>
          </ac:spMkLst>
        </pc:spChg>
        <pc:spChg chg="add del">
          <ac:chgData name="İpek Sıla Sobacıoğlu" userId="eb38dce1-d7c1-4333-bbbc-679c56602f94" providerId="ADAL" clId="{F7E15D08-995F-41C2-AD6D-6AF3C408B4F9}" dt="2024-09-24T13:50:26.335" v="79"/>
          <ac:spMkLst>
            <pc:docMk/>
            <pc:sldMk cId="1629433545" sldId="268"/>
            <ac:spMk id="8" creationId="{FA0382D1-1594-4E3D-842E-04E1E5E7578B}"/>
          </ac:spMkLst>
        </pc:spChg>
      </pc:sldChg>
      <pc:sldChg chg="modSp mod">
        <pc:chgData name="İpek Sıla Sobacıoğlu" userId="eb38dce1-d7c1-4333-bbbc-679c56602f94" providerId="ADAL" clId="{F7E15D08-995F-41C2-AD6D-6AF3C408B4F9}" dt="2024-09-24T14:11:49.769" v="203" actId="1076"/>
        <pc:sldMkLst>
          <pc:docMk/>
          <pc:sldMk cId="2132571639" sldId="269"/>
        </pc:sldMkLst>
        <pc:spChg chg="mod">
          <ac:chgData name="İpek Sıla Sobacıoğlu" userId="eb38dce1-d7c1-4333-bbbc-679c56602f94" providerId="ADAL" clId="{F7E15D08-995F-41C2-AD6D-6AF3C408B4F9}" dt="2024-09-24T14:11:49.769" v="203" actId="1076"/>
          <ac:spMkLst>
            <pc:docMk/>
            <pc:sldMk cId="2132571639" sldId="269"/>
            <ac:spMk id="3" creationId="{F3E6C414-3CB2-D25A-30FB-9D4C63632F87}"/>
          </ac:spMkLst>
        </pc:spChg>
      </pc:sldChg>
      <pc:sldChg chg="modSp mod">
        <pc:chgData name="İpek Sıla Sobacıoğlu" userId="eb38dce1-d7c1-4333-bbbc-679c56602f94" providerId="ADAL" clId="{F7E15D08-995F-41C2-AD6D-6AF3C408B4F9}" dt="2024-09-26T10:43:29.002" v="234" actId="20577"/>
        <pc:sldMkLst>
          <pc:docMk/>
          <pc:sldMk cId="507091665" sldId="271"/>
        </pc:sldMkLst>
        <pc:spChg chg="mod">
          <ac:chgData name="İpek Sıla Sobacıoğlu" userId="eb38dce1-d7c1-4333-bbbc-679c56602f94" providerId="ADAL" clId="{F7E15D08-995F-41C2-AD6D-6AF3C408B4F9}" dt="2024-09-26T10:43:29.002" v="234" actId="20577"/>
          <ac:spMkLst>
            <pc:docMk/>
            <pc:sldMk cId="507091665" sldId="271"/>
            <ac:spMk id="4" creationId="{6BB43A5B-CD3F-C967-B23F-AC3CB725683B}"/>
          </ac:spMkLst>
        </pc:spChg>
      </pc:sldChg>
      <pc:sldMasterChg chg="setBg modSldLayout">
        <pc:chgData name="İpek Sıla Sobacıoğlu" userId="eb38dce1-d7c1-4333-bbbc-679c56602f94" providerId="ADAL" clId="{F7E15D08-995F-41C2-AD6D-6AF3C408B4F9}" dt="2024-09-24T13:49:41.448" v="73"/>
        <pc:sldMasterMkLst>
          <pc:docMk/>
          <pc:sldMasterMk cId="1876923518" sldId="2147483726"/>
        </pc:sldMasterMkLst>
        <pc:sldLayoutChg chg="setBg">
          <pc:chgData name="İpek Sıla Sobacıoğlu" userId="eb38dce1-d7c1-4333-bbbc-679c56602f94" providerId="ADAL" clId="{F7E15D08-995F-41C2-AD6D-6AF3C408B4F9}" dt="2024-09-24T13:49:41.448" v="73"/>
          <pc:sldLayoutMkLst>
            <pc:docMk/>
            <pc:sldMasterMk cId="1876923518" sldId="2147483726"/>
            <pc:sldLayoutMk cId="1929680524" sldId="2147483727"/>
          </pc:sldLayoutMkLst>
        </pc:sldLayoutChg>
        <pc:sldLayoutChg chg="setBg">
          <pc:chgData name="İpek Sıla Sobacıoğlu" userId="eb38dce1-d7c1-4333-bbbc-679c56602f94" providerId="ADAL" clId="{F7E15D08-995F-41C2-AD6D-6AF3C408B4F9}" dt="2024-09-24T13:49:41.448" v="73"/>
          <pc:sldLayoutMkLst>
            <pc:docMk/>
            <pc:sldMasterMk cId="1876923518" sldId="2147483726"/>
            <pc:sldLayoutMk cId="3460794433" sldId="2147483728"/>
          </pc:sldLayoutMkLst>
        </pc:sldLayoutChg>
        <pc:sldLayoutChg chg="setBg">
          <pc:chgData name="İpek Sıla Sobacıoğlu" userId="eb38dce1-d7c1-4333-bbbc-679c56602f94" providerId="ADAL" clId="{F7E15D08-995F-41C2-AD6D-6AF3C408B4F9}" dt="2024-09-24T13:49:41.448" v="73"/>
          <pc:sldLayoutMkLst>
            <pc:docMk/>
            <pc:sldMasterMk cId="1876923518" sldId="2147483726"/>
            <pc:sldLayoutMk cId="3069751448" sldId="2147483729"/>
          </pc:sldLayoutMkLst>
        </pc:sldLayoutChg>
        <pc:sldLayoutChg chg="setBg">
          <pc:chgData name="İpek Sıla Sobacıoğlu" userId="eb38dce1-d7c1-4333-bbbc-679c56602f94" providerId="ADAL" clId="{F7E15D08-995F-41C2-AD6D-6AF3C408B4F9}" dt="2024-09-24T13:49:41.448" v="73"/>
          <pc:sldLayoutMkLst>
            <pc:docMk/>
            <pc:sldMasterMk cId="1876923518" sldId="2147483726"/>
            <pc:sldLayoutMk cId="680419214" sldId="2147483730"/>
          </pc:sldLayoutMkLst>
        </pc:sldLayoutChg>
        <pc:sldLayoutChg chg="setBg">
          <pc:chgData name="İpek Sıla Sobacıoğlu" userId="eb38dce1-d7c1-4333-bbbc-679c56602f94" providerId="ADAL" clId="{F7E15D08-995F-41C2-AD6D-6AF3C408B4F9}" dt="2024-09-24T13:49:41.448" v="73"/>
          <pc:sldLayoutMkLst>
            <pc:docMk/>
            <pc:sldMasterMk cId="1876923518" sldId="2147483726"/>
            <pc:sldLayoutMk cId="2196830764" sldId="2147483731"/>
          </pc:sldLayoutMkLst>
        </pc:sldLayoutChg>
        <pc:sldLayoutChg chg="setBg">
          <pc:chgData name="İpek Sıla Sobacıoğlu" userId="eb38dce1-d7c1-4333-bbbc-679c56602f94" providerId="ADAL" clId="{F7E15D08-995F-41C2-AD6D-6AF3C408B4F9}" dt="2024-09-24T13:49:41.448" v="73"/>
          <pc:sldLayoutMkLst>
            <pc:docMk/>
            <pc:sldMasterMk cId="1876923518" sldId="2147483726"/>
            <pc:sldLayoutMk cId="646333250" sldId="2147483732"/>
          </pc:sldLayoutMkLst>
        </pc:sldLayoutChg>
        <pc:sldLayoutChg chg="setBg">
          <pc:chgData name="İpek Sıla Sobacıoğlu" userId="eb38dce1-d7c1-4333-bbbc-679c56602f94" providerId="ADAL" clId="{F7E15D08-995F-41C2-AD6D-6AF3C408B4F9}" dt="2024-09-24T13:49:41.448" v="73"/>
          <pc:sldLayoutMkLst>
            <pc:docMk/>
            <pc:sldMasterMk cId="1876923518" sldId="2147483726"/>
            <pc:sldLayoutMk cId="3445715210" sldId="2147483733"/>
          </pc:sldLayoutMkLst>
        </pc:sldLayoutChg>
        <pc:sldLayoutChg chg="setBg">
          <pc:chgData name="İpek Sıla Sobacıoğlu" userId="eb38dce1-d7c1-4333-bbbc-679c56602f94" providerId="ADAL" clId="{F7E15D08-995F-41C2-AD6D-6AF3C408B4F9}" dt="2024-09-24T13:49:41.448" v="73"/>
          <pc:sldLayoutMkLst>
            <pc:docMk/>
            <pc:sldMasterMk cId="1876923518" sldId="2147483726"/>
            <pc:sldLayoutMk cId="2965118858" sldId="2147483734"/>
          </pc:sldLayoutMkLst>
        </pc:sldLayoutChg>
        <pc:sldLayoutChg chg="setBg">
          <pc:chgData name="İpek Sıla Sobacıoğlu" userId="eb38dce1-d7c1-4333-bbbc-679c56602f94" providerId="ADAL" clId="{F7E15D08-995F-41C2-AD6D-6AF3C408B4F9}" dt="2024-09-24T13:49:41.448" v="73"/>
          <pc:sldLayoutMkLst>
            <pc:docMk/>
            <pc:sldMasterMk cId="1876923518" sldId="2147483726"/>
            <pc:sldLayoutMk cId="1498080217" sldId="2147483735"/>
          </pc:sldLayoutMkLst>
        </pc:sldLayoutChg>
        <pc:sldLayoutChg chg="setBg">
          <pc:chgData name="İpek Sıla Sobacıoğlu" userId="eb38dce1-d7c1-4333-bbbc-679c56602f94" providerId="ADAL" clId="{F7E15D08-995F-41C2-AD6D-6AF3C408B4F9}" dt="2024-09-24T13:49:41.448" v="73"/>
          <pc:sldLayoutMkLst>
            <pc:docMk/>
            <pc:sldMasterMk cId="1876923518" sldId="2147483726"/>
            <pc:sldLayoutMk cId="2808416200" sldId="2147483736"/>
          </pc:sldLayoutMkLst>
        </pc:sldLayoutChg>
        <pc:sldLayoutChg chg="setBg">
          <pc:chgData name="İpek Sıla Sobacıoğlu" userId="eb38dce1-d7c1-4333-bbbc-679c56602f94" providerId="ADAL" clId="{F7E15D08-995F-41C2-AD6D-6AF3C408B4F9}" dt="2024-09-24T13:49:41.448" v="73"/>
          <pc:sldLayoutMkLst>
            <pc:docMk/>
            <pc:sldMasterMk cId="1876923518" sldId="2147483726"/>
            <pc:sldLayoutMk cId="413443252" sldId="2147483737"/>
          </pc:sldLayoutMkLst>
        </pc:sldLayoutChg>
      </pc:sldMasterChg>
      <pc:sldMasterChg chg="setBg modSldLayout">
        <pc:chgData name="İpek Sıla Sobacıoğlu" userId="eb38dce1-d7c1-4333-bbbc-679c56602f94" providerId="ADAL" clId="{F7E15D08-995F-41C2-AD6D-6AF3C408B4F9}" dt="2024-09-24T13:50:45.190" v="83"/>
        <pc:sldMasterMkLst>
          <pc:docMk/>
          <pc:sldMasterMk cId="3845011" sldId="2147483750"/>
        </pc:sldMasterMkLst>
        <pc:sldLayoutChg chg="setBg">
          <pc:chgData name="İpek Sıla Sobacıoğlu" userId="eb38dce1-d7c1-4333-bbbc-679c56602f94" providerId="ADAL" clId="{F7E15D08-995F-41C2-AD6D-6AF3C408B4F9}" dt="2024-09-24T13:50:45.190" v="83"/>
          <pc:sldLayoutMkLst>
            <pc:docMk/>
            <pc:sldMasterMk cId="3845011" sldId="2147483750"/>
            <pc:sldLayoutMk cId="1536904266" sldId="2147483751"/>
          </pc:sldLayoutMkLst>
        </pc:sldLayoutChg>
        <pc:sldLayoutChg chg="setBg">
          <pc:chgData name="İpek Sıla Sobacıoğlu" userId="eb38dce1-d7c1-4333-bbbc-679c56602f94" providerId="ADAL" clId="{F7E15D08-995F-41C2-AD6D-6AF3C408B4F9}" dt="2024-09-24T13:50:45.190" v="83"/>
          <pc:sldLayoutMkLst>
            <pc:docMk/>
            <pc:sldMasterMk cId="3845011" sldId="2147483750"/>
            <pc:sldLayoutMk cId="2699609636" sldId="2147483752"/>
          </pc:sldLayoutMkLst>
        </pc:sldLayoutChg>
        <pc:sldLayoutChg chg="setBg">
          <pc:chgData name="İpek Sıla Sobacıoğlu" userId="eb38dce1-d7c1-4333-bbbc-679c56602f94" providerId="ADAL" clId="{F7E15D08-995F-41C2-AD6D-6AF3C408B4F9}" dt="2024-09-24T13:50:45.190" v="83"/>
          <pc:sldLayoutMkLst>
            <pc:docMk/>
            <pc:sldMasterMk cId="3845011" sldId="2147483750"/>
            <pc:sldLayoutMk cId="3507639797" sldId="2147483753"/>
          </pc:sldLayoutMkLst>
        </pc:sldLayoutChg>
        <pc:sldLayoutChg chg="setBg">
          <pc:chgData name="İpek Sıla Sobacıoğlu" userId="eb38dce1-d7c1-4333-bbbc-679c56602f94" providerId="ADAL" clId="{F7E15D08-995F-41C2-AD6D-6AF3C408B4F9}" dt="2024-09-24T13:50:45.190" v="83"/>
          <pc:sldLayoutMkLst>
            <pc:docMk/>
            <pc:sldMasterMk cId="3845011" sldId="2147483750"/>
            <pc:sldLayoutMk cId="2298564423" sldId="2147483754"/>
          </pc:sldLayoutMkLst>
        </pc:sldLayoutChg>
        <pc:sldLayoutChg chg="setBg">
          <pc:chgData name="İpek Sıla Sobacıoğlu" userId="eb38dce1-d7c1-4333-bbbc-679c56602f94" providerId="ADAL" clId="{F7E15D08-995F-41C2-AD6D-6AF3C408B4F9}" dt="2024-09-24T13:50:45.190" v="83"/>
          <pc:sldLayoutMkLst>
            <pc:docMk/>
            <pc:sldMasterMk cId="3845011" sldId="2147483750"/>
            <pc:sldLayoutMk cId="1888728478" sldId="2147483755"/>
          </pc:sldLayoutMkLst>
        </pc:sldLayoutChg>
        <pc:sldLayoutChg chg="setBg">
          <pc:chgData name="İpek Sıla Sobacıoğlu" userId="eb38dce1-d7c1-4333-bbbc-679c56602f94" providerId="ADAL" clId="{F7E15D08-995F-41C2-AD6D-6AF3C408B4F9}" dt="2024-09-24T13:50:45.190" v="83"/>
          <pc:sldLayoutMkLst>
            <pc:docMk/>
            <pc:sldMasterMk cId="3845011" sldId="2147483750"/>
            <pc:sldLayoutMk cId="4070488379" sldId="2147483756"/>
          </pc:sldLayoutMkLst>
        </pc:sldLayoutChg>
        <pc:sldLayoutChg chg="setBg">
          <pc:chgData name="İpek Sıla Sobacıoğlu" userId="eb38dce1-d7c1-4333-bbbc-679c56602f94" providerId="ADAL" clId="{F7E15D08-995F-41C2-AD6D-6AF3C408B4F9}" dt="2024-09-24T13:50:45.190" v="83"/>
          <pc:sldLayoutMkLst>
            <pc:docMk/>
            <pc:sldMasterMk cId="3845011" sldId="2147483750"/>
            <pc:sldLayoutMk cId="906235276" sldId="2147483757"/>
          </pc:sldLayoutMkLst>
        </pc:sldLayoutChg>
        <pc:sldLayoutChg chg="setBg">
          <pc:chgData name="İpek Sıla Sobacıoğlu" userId="eb38dce1-d7c1-4333-bbbc-679c56602f94" providerId="ADAL" clId="{F7E15D08-995F-41C2-AD6D-6AF3C408B4F9}" dt="2024-09-24T13:50:45.190" v="83"/>
          <pc:sldLayoutMkLst>
            <pc:docMk/>
            <pc:sldMasterMk cId="3845011" sldId="2147483750"/>
            <pc:sldLayoutMk cId="155968601" sldId="2147483758"/>
          </pc:sldLayoutMkLst>
        </pc:sldLayoutChg>
        <pc:sldLayoutChg chg="setBg">
          <pc:chgData name="İpek Sıla Sobacıoğlu" userId="eb38dce1-d7c1-4333-bbbc-679c56602f94" providerId="ADAL" clId="{F7E15D08-995F-41C2-AD6D-6AF3C408B4F9}" dt="2024-09-24T13:50:45.190" v="83"/>
          <pc:sldLayoutMkLst>
            <pc:docMk/>
            <pc:sldMasterMk cId="3845011" sldId="2147483750"/>
            <pc:sldLayoutMk cId="4234711276" sldId="2147483759"/>
          </pc:sldLayoutMkLst>
        </pc:sldLayoutChg>
        <pc:sldLayoutChg chg="setBg">
          <pc:chgData name="İpek Sıla Sobacıoğlu" userId="eb38dce1-d7c1-4333-bbbc-679c56602f94" providerId="ADAL" clId="{F7E15D08-995F-41C2-AD6D-6AF3C408B4F9}" dt="2024-09-24T13:50:45.190" v="83"/>
          <pc:sldLayoutMkLst>
            <pc:docMk/>
            <pc:sldMasterMk cId="3845011" sldId="2147483750"/>
            <pc:sldLayoutMk cId="1869269331" sldId="2147483760"/>
          </pc:sldLayoutMkLst>
        </pc:sldLayoutChg>
        <pc:sldLayoutChg chg="setBg">
          <pc:chgData name="İpek Sıla Sobacıoğlu" userId="eb38dce1-d7c1-4333-bbbc-679c56602f94" providerId="ADAL" clId="{F7E15D08-995F-41C2-AD6D-6AF3C408B4F9}" dt="2024-09-24T13:50:45.190" v="83"/>
          <pc:sldLayoutMkLst>
            <pc:docMk/>
            <pc:sldMasterMk cId="3845011" sldId="2147483750"/>
            <pc:sldLayoutMk cId="2100452531" sldId="2147483761"/>
          </pc:sldLayoutMkLst>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EB785A-A26B-4E4A-8FD3-8CCFE1611028}"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AFB79492-20FC-40E0-A04F-7A70A0F91E0D}">
      <dgm:prSet/>
      <dgm:spPr/>
      <dgm:t>
        <a:bodyPr/>
        <a:lstStyle/>
        <a:p>
          <a:r>
            <a:rPr lang="tr-TR" b="1" dirty="0">
              <a:latin typeface="Calibri" panose="020F0502020204030204" pitchFamily="34" charset="0"/>
              <a:ea typeface="Calibri" panose="020F0502020204030204" pitchFamily="34" charset="0"/>
              <a:cs typeface="Calibri" panose="020F0502020204030204" pitchFamily="34" charset="0"/>
            </a:rPr>
            <a:t>Sürdürülebilirlik</a:t>
          </a:r>
          <a:r>
            <a:rPr lang="tr-TR" dirty="0">
              <a:latin typeface="Calibri" panose="020F0502020204030204" pitchFamily="34" charset="0"/>
              <a:ea typeface="Calibri" panose="020F0502020204030204" pitchFamily="34" charset="0"/>
              <a:cs typeface="Calibri" panose="020F0502020204030204" pitchFamily="34" charset="0"/>
            </a:rPr>
            <a:t>; bugünün ihtiyaçlarını karşılarken doğal kaynakları korumak ve gelecek nesillere iyi bir çevre bırakmak için yapılan faaliyetlerdir.</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7D07C47C-BFF6-4009-B7B6-26B79C4F9323}" type="parTrans" cxnId="{939E2777-CE1A-4C84-BD94-8412D6C14549}">
      <dgm:prSet/>
      <dgm:spPr/>
      <dgm:t>
        <a:bodyPr/>
        <a:lstStyle/>
        <a:p>
          <a:endParaRPr lang="en-US"/>
        </a:p>
      </dgm:t>
    </dgm:pt>
    <dgm:pt modelId="{48110969-9979-4564-944A-C8B805F2897B}" type="sibTrans" cxnId="{939E2777-CE1A-4C84-BD94-8412D6C14549}">
      <dgm:prSet/>
      <dgm:spPr/>
      <dgm:t>
        <a:bodyPr/>
        <a:lstStyle/>
        <a:p>
          <a:endParaRPr lang="en-US"/>
        </a:p>
      </dgm:t>
    </dgm:pt>
    <dgm:pt modelId="{4FE93374-2419-4BE6-AA5E-7D90BF1904D8}">
      <dgm:prSet/>
      <dgm:spPr/>
      <dgm:t>
        <a:bodyPr/>
        <a:lstStyle/>
        <a:p>
          <a:r>
            <a:rPr lang="tr-TR" b="1" dirty="0">
              <a:latin typeface="Calibri" panose="020F0502020204030204" pitchFamily="34" charset="0"/>
              <a:ea typeface="Calibri" panose="020F0502020204030204" pitchFamily="34" charset="0"/>
              <a:cs typeface="Calibri" panose="020F0502020204030204" pitchFamily="34" charset="0"/>
            </a:rPr>
            <a:t>Sürdürülebilir kalkınma</a:t>
          </a:r>
          <a:r>
            <a:rPr lang="tr-TR" dirty="0">
              <a:latin typeface="Calibri" panose="020F0502020204030204" pitchFamily="34" charset="0"/>
              <a:ea typeface="Calibri" panose="020F0502020204030204" pitchFamily="34" charset="0"/>
              <a:cs typeface="Calibri" panose="020F0502020204030204" pitchFamily="34" charset="0"/>
            </a:rPr>
            <a:t>; insan ile doğa arasında denge kurarak doğal kaynakları tüketmeden, gelecek nesillerin ihtiyaçlarının karşılanmasına ve kalkınmasına imkân verecek şekilde bugünün ve geleceğin yaşamını kalkınmasını programlama anlamı taşımaktadır.</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C74BD781-CE5D-405C-B66B-8D9AC831D640}" type="parTrans" cxnId="{BD3BA015-467D-446D-BDAC-F246B1816C3F}">
      <dgm:prSet/>
      <dgm:spPr/>
      <dgm:t>
        <a:bodyPr/>
        <a:lstStyle/>
        <a:p>
          <a:endParaRPr lang="en-US"/>
        </a:p>
      </dgm:t>
    </dgm:pt>
    <dgm:pt modelId="{AD2FB123-E3C8-4324-B435-A1CE7FE0B8BC}" type="sibTrans" cxnId="{BD3BA015-467D-446D-BDAC-F246B1816C3F}">
      <dgm:prSet/>
      <dgm:spPr/>
      <dgm:t>
        <a:bodyPr/>
        <a:lstStyle/>
        <a:p>
          <a:endParaRPr lang="en-US"/>
        </a:p>
      </dgm:t>
    </dgm:pt>
    <dgm:pt modelId="{EA7D2E71-AE42-482B-B074-8B62B49E34F0}">
      <dgm:prSet/>
      <dgm:spPr/>
      <dgm:t>
        <a:bodyPr/>
        <a:lstStyle/>
        <a:p>
          <a:r>
            <a:rPr lang="tr-TR" b="1" dirty="0">
              <a:latin typeface="Calibri" panose="020F0502020204030204" pitchFamily="34" charset="0"/>
              <a:ea typeface="Calibri" panose="020F0502020204030204" pitchFamily="34" charset="0"/>
              <a:cs typeface="Calibri" panose="020F0502020204030204" pitchFamily="34" charset="0"/>
            </a:rPr>
            <a:t>Sürdürülebilir kalkınma</a:t>
          </a:r>
          <a:r>
            <a:rPr lang="tr-TR" dirty="0">
              <a:latin typeface="Calibri" panose="020F0502020204030204" pitchFamily="34" charset="0"/>
              <a:ea typeface="Calibri" panose="020F0502020204030204" pitchFamily="34" charset="0"/>
              <a:cs typeface="Calibri" panose="020F0502020204030204" pitchFamily="34" charset="0"/>
            </a:rPr>
            <a:t>; Sosyal, ekolojik, ekonomik, </a:t>
          </a:r>
          <a:r>
            <a:rPr lang="tr-TR" dirty="0" err="1">
              <a:latin typeface="Calibri" panose="020F0502020204030204" pitchFamily="34" charset="0"/>
              <a:ea typeface="Calibri" panose="020F0502020204030204" pitchFamily="34" charset="0"/>
              <a:cs typeface="Calibri" panose="020F0502020204030204" pitchFamily="34" charset="0"/>
            </a:rPr>
            <a:t>mekansal</a:t>
          </a:r>
          <a:r>
            <a:rPr lang="tr-TR" dirty="0">
              <a:latin typeface="Calibri" panose="020F0502020204030204" pitchFamily="34" charset="0"/>
              <a:ea typeface="Calibri" panose="020F0502020204030204" pitchFamily="34" charset="0"/>
              <a:cs typeface="Calibri" panose="020F0502020204030204" pitchFamily="34" charset="0"/>
            </a:rPr>
            <a:t> ve kültürel boyutları olan bir kavramdır.</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657780F2-4C16-4C05-9F6B-4E4ED23122C6}" type="parTrans" cxnId="{C5D89CC7-3DE1-45C9-96FB-C2D550F2223C}">
      <dgm:prSet/>
      <dgm:spPr/>
      <dgm:t>
        <a:bodyPr/>
        <a:lstStyle/>
        <a:p>
          <a:endParaRPr lang="en-US"/>
        </a:p>
      </dgm:t>
    </dgm:pt>
    <dgm:pt modelId="{66BB46B6-9413-4230-B91C-1215E265B54E}" type="sibTrans" cxnId="{C5D89CC7-3DE1-45C9-96FB-C2D550F2223C}">
      <dgm:prSet/>
      <dgm:spPr/>
      <dgm:t>
        <a:bodyPr/>
        <a:lstStyle/>
        <a:p>
          <a:endParaRPr lang="en-US"/>
        </a:p>
      </dgm:t>
    </dgm:pt>
    <dgm:pt modelId="{148648E7-9891-4F55-8539-4B097249E019}">
      <dgm:prSet/>
      <dgm:spPr/>
      <dgm:t>
        <a:bodyPr/>
        <a:lstStyle/>
        <a:p>
          <a:r>
            <a:rPr lang="tr-TR" b="1" dirty="0"/>
            <a:t>Kurumsal Profili</a:t>
          </a:r>
          <a:r>
            <a:rPr lang="tr-TR" dirty="0"/>
            <a:t>; Park Dedeman seyahatlerinizi düşlediğinizden daha fazla keyif alacağınız şekilde gerçekleştirmenize yardımcı olan, kusursuz bir ev sahibidir. Bunun sağlarken de, kuruluşundan itibaren çevreye ve sosyal çevresine duyarlı bir tesis olmayı kendine hedef edinmiş, sürdürülebilir turizmin gerekliliğine inanmış, bulunduğu sosyal çevrede de bu farkındalığı arttırmayı hedeflemiştir. Bu nedenle çok çeşitli konu ve alanlarda çalışmalar yapmış ve halen sürdürmekte olduğu çalışmaları ek uygulamalar ile geliştirmeye çalışmaktadır. Yönetimin yapıcı desteği, çalışanların bilinci ve yerel yönetimlerle işbirliği halindeki tavrı, bu konuya gösterdiği hassasiyetin en önemli göstergeleridir.</a:t>
          </a:r>
          <a:endParaRPr lang="en-US" dirty="0"/>
        </a:p>
      </dgm:t>
    </dgm:pt>
    <dgm:pt modelId="{F6BF8D48-9931-483E-BE14-9350EB1EC0F1}" type="parTrans" cxnId="{64FBE29D-AF3E-410D-B1A3-661C215D3B57}">
      <dgm:prSet/>
      <dgm:spPr/>
      <dgm:t>
        <a:bodyPr/>
        <a:lstStyle/>
        <a:p>
          <a:endParaRPr lang="en-US"/>
        </a:p>
      </dgm:t>
    </dgm:pt>
    <dgm:pt modelId="{59CCAF99-96DD-4289-AA95-C1B64FFA082B}" type="sibTrans" cxnId="{64FBE29D-AF3E-410D-B1A3-661C215D3B57}">
      <dgm:prSet/>
      <dgm:spPr/>
      <dgm:t>
        <a:bodyPr/>
        <a:lstStyle/>
        <a:p>
          <a:endParaRPr lang="en-US"/>
        </a:p>
      </dgm:t>
    </dgm:pt>
    <dgm:pt modelId="{03FE43FE-5F80-4639-9952-7C0246EA31D5}" type="pres">
      <dgm:prSet presAssocID="{E6EB785A-A26B-4E4A-8FD3-8CCFE1611028}" presName="root" presStyleCnt="0">
        <dgm:presLayoutVars>
          <dgm:dir/>
          <dgm:resizeHandles val="exact"/>
        </dgm:presLayoutVars>
      </dgm:prSet>
      <dgm:spPr/>
    </dgm:pt>
    <dgm:pt modelId="{D66404A7-0A72-46AF-AEF5-811B686D27D0}" type="pres">
      <dgm:prSet presAssocID="{AFB79492-20FC-40E0-A04F-7A70A0F91E0D}" presName="compNode" presStyleCnt="0"/>
      <dgm:spPr/>
    </dgm:pt>
    <dgm:pt modelId="{0CDD2370-DB41-4DF2-8334-6D69C6D7A187}" type="pres">
      <dgm:prSet presAssocID="{AFB79492-20FC-40E0-A04F-7A70A0F91E0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ciduous tree"/>
        </a:ext>
      </dgm:extLst>
    </dgm:pt>
    <dgm:pt modelId="{68C75710-B344-4A38-98CC-73476D18E990}" type="pres">
      <dgm:prSet presAssocID="{AFB79492-20FC-40E0-A04F-7A70A0F91E0D}" presName="spaceRect" presStyleCnt="0"/>
      <dgm:spPr/>
    </dgm:pt>
    <dgm:pt modelId="{C162B27D-8B57-40A1-8DCD-B4458F344F4E}" type="pres">
      <dgm:prSet presAssocID="{AFB79492-20FC-40E0-A04F-7A70A0F91E0D}" presName="textRect" presStyleLbl="revTx" presStyleIdx="0" presStyleCnt="4">
        <dgm:presLayoutVars>
          <dgm:chMax val="1"/>
          <dgm:chPref val="1"/>
        </dgm:presLayoutVars>
      </dgm:prSet>
      <dgm:spPr/>
    </dgm:pt>
    <dgm:pt modelId="{9E5F6045-DFC7-4DEB-95B2-50161680F61E}" type="pres">
      <dgm:prSet presAssocID="{48110969-9979-4564-944A-C8B805F2897B}" presName="sibTrans" presStyleCnt="0"/>
      <dgm:spPr/>
    </dgm:pt>
    <dgm:pt modelId="{37A411A9-F51F-448B-B416-2B7D353024E4}" type="pres">
      <dgm:prSet presAssocID="{4FE93374-2419-4BE6-AA5E-7D90BF1904D8}" presName="compNode" presStyleCnt="0"/>
      <dgm:spPr/>
    </dgm:pt>
    <dgm:pt modelId="{42166AEA-B1CF-462D-96B5-B707D5AC5285}" type="pres">
      <dgm:prSet presAssocID="{4FE93374-2419-4BE6-AA5E-7D90BF1904D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ycle with People"/>
        </a:ext>
      </dgm:extLst>
    </dgm:pt>
    <dgm:pt modelId="{E4C2E0FA-EB2F-4D79-88F4-3963827C4910}" type="pres">
      <dgm:prSet presAssocID="{4FE93374-2419-4BE6-AA5E-7D90BF1904D8}" presName="spaceRect" presStyleCnt="0"/>
      <dgm:spPr/>
    </dgm:pt>
    <dgm:pt modelId="{11A89848-FEC4-491A-B546-9FF9BE2970D5}" type="pres">
      <dgm:prSet presAssocID="{4FE93374-2419-4BE6-AA5E-7D90BF1904D8}" presName="textRect" presStyleLbl="revTx" presStyleIdx="1" presStyleCnt="4" custLinFactNeighborX="0" custLinFactNeighborY="-7191">
        <dgm:presLayoutVars>
          <dgm:chMax val="1"/>
          <dgm:chPref val="1"/>
        </dgm:presLayoutVars>
      </dgm:prSet>
      <dgm:spPr/>
    </dgm:pt>
    <dgm:pt modelId="{880F6B42-587B-4140-909D-7CDCC1ED3992}" type="pres">
      <dgm:prSet presAssocID="{AD2FB123-E3C8-4324-B435-A1CE7FE0B8BC}" presName="sibTrans" presStyleCnt="0"/>
      <dgm:spPr/>
    </dgm:pt>
    <dgm:pt modelId="{7E385D19-CCE3-440C-9AA4-3456554D9C72}" type="pres">
      <dgm:prSet presAssocID="{EA7D2E71-AE42-482B-B074-8B62B49E34F0}" presName="compNode" presStyleCnt="0"/>
      <dgm:spPr/>
    </dgm:pt>
    <dgm:pt modelId="{68A34365-ADBD-4B30-B8A9-E0ED64928F1D}" type="pres">
      <dgm:prSet presAssocID="{EA7D2E71-AE42-482B-B074-8B62B49E34F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ürdürülebilirlik"/>
        </a:ext>
      </dgm:extLst>
    </dgm:pt>
    <dgm:pt modelId="{2A1332A4-0AFD-4425-A8A7-8D0C2DC8209F}" type="pres">
      <dgm:prSet presAssocID="{EA7D2E71-AE42-482B-B074-8B62B49E34F0}" presName="spaceRect" presStyleCnt="0"/>
      <dgm:spPr/>
    </dgm:pt>
    <dgm:pt modelId="{754481FA-DFC3-4C92-A3E9-E1D24E9FDCCD}" type="pres">
      <dgm:prSet presAssocID="{EA7D2E71-AE42-482B-B074-8B62B49E34F0}" presName="textRect" presStyleLbl="revTx" presStyleIdx="2" presStyleCnt="4">
        <dgm:presLayoutVars>
          <dgm:chMax val="1"/>
          <dgm:chPref val="1"/>
        </dgm:presLayoutVars>
      </dgm:prSet>
      <dgm:spPr/>
    </dgm:pt>
    <dgm:pt modelId="{C879BDAF-F2E2-43D7-B3BC-6F7D88DED68D}" type="pres">
      <dgm:prSet presAssocID="{66BB46B6-9413-4230-B91C-1215E265B54E}" presName="sibTrans" presStyleCnt="0"/>
      <dgm:spPr/>
    </dgm:pt>
    <dgm:pt modelId="{2C0D8FA4-31AB-45CF-B963-F0B5688E7EEA}" type="pres">
      <dgm:prSet presAssocID="{148648E7-9891-4F55-8539-4B097249E019}" presName="compNode" presStyleCnt="0"/>
      <dgm:spPr/>
    </dgm:pt>
    <dgm:pt modelId="{42D26137-5867-48E3-A86F-F9B19F2C4E81}" type="pres">
      <dgm:prSet presAssocID="{148648E7-9891-4F55-8539-4B097249E01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Kaptan"/>
        </a:ext>
      </dgm:extLst>
    </dgm:pt>
    <dgm:pt modelId="{79B85CF3-E1A7-4F08-A075-60F8E8FAE398}" type="pres">
      <dgm:prSet presAssocID="{148648E7-9891-4F55-8539-4B097249E019}" presName="spaceRect" presStyleCnt="0"/>
      <dgm:spPr/>
    </dgm:pt>
    <dgm:pt modelId="{803221F7-13D0-4F86-8E40-3C2641A29102}" type="pres">
      <dgm:prSet presAssocID="{148648E7-9891-4F55-8539-4B097249E019}" presName="textRect" presStyleLbl="revTx" presStyleIdx="3" presStyleCnt="4" custScaleX="181594">
        <dgm:presLayoutVars>
          <dgm:chMax val="1"/>
          <dgm:chPref val="1"/>
        </dgm:presLayoutVars>
      </dgm:prSet>
      <dgm:spPr/>
    </dgm:pt>
  </dgm:ptLst>
  <dgm:cxnLst>
    <dgm:cxn modelId="{BD3BA015-467D-446D-BDAC-F246B1816C3F}" srcId="{E6EB785A-A26B-4E4A-8FD3-8CCFE1611028}" destId="{4FE93374-2419-4BE6-AA5E-7D90BF1904D8}" srcOrd="1" destOrd="0" parTransId="{C74BD781-CE5D-405C-B66B-8D9AC831D640}" sibTransId="{AD2FB123-E3C8-4324-B435-A1CE7FE0B8BC}"/>
    <dgm:cxn modelId="{73641619-6C68-44A4-9654-9700BAD7229B}" type="presOf" srcId="{148648E7-9891-4F55-8539-4B097249E019}" destId="{803221F7-13D0-4F86-8E40-3C2641A29102}" srcOrd="0" destOrd="0" presId="urn:microsoft.com/office/officeart/2018/2/layout/IconLabelList"/>
    <dgm:cxn modelId="{69012419-2A97-4EED-B2B5-B55045728714}" type="presOf" srcId="{E6EB785A-A26B-4E4A-8FD3-8CCFE1611028}" destId="{03FE43FE-5F80-4639-9952-7C0246EA31D5}" srcOrd="0" destOrd="0" presId="urn:microsoft.com/office/officeart/2018/2/layout/IconLabelList"/>
    <dgm:cxn modelId="{939E2777-CE1A-4C84-BD94-8412D6C14549}" srcId="{E6EB785A-A26B-4E4A-8FD3-8CCFE1611028}" destId="{AFB79492-20FC-40E0-A04F-7A70A0F91E0D}" srcOrd="0" destOrd="0" parTransId="{7D07C47C-BFF6-4009-B7B6-26B79C4F9323}" sibTransId="{48110969-9979-4564-944A-C8B805F2897B}"/>
    <dgm:cxn modelId="{C5E4A58B-0CD2-4993-9CC3-DE3DA1E3565C}" type="presOf" srcId="{4FE93374-2419-4BE6-AA5E-7D90BF1904D8}" destId="{11A89848-FEC4-491A-B546-9FF9BE2970D5}" srcOrd="0" destOrd="0" presId="urn:microsoft.com/office/officeart/2018/2/layout/IconLabelList"/>
    <dgm:cxn modelId="{64FBE29D-AF3E-410D-B1A3-661C215D3B57}" srcId="{E6EB785A-A26B-4E4A-8FD3-8CCFE1611028}" destId="{148648E7-9891-4F55-8539-4B097249E019}" srcOrd="3" destOrd="0" parTransId="{F6BF8D48-9931-483E-BE14-9350EB1EC0F1}" sibTransId="{59CCAF99-96DD-4289-AA95-C1B64FFA082B}"/>
    <dgm:cxn modelId="{0EFEA2A2-1C7E-40B9-B336-A89894C3E217}" type="presOf" srcId="{AFB79492-20FC-40E0-A04F-7A70A0F91E0D}" destId="{C162B27D-8B57-40A1-8DCD-B4458F344F4E}" srcOrd="0" destOrd="0" presId="urn:microsoft.com/office/officeart/2018/2/layout/IconLabelList"/>
    <dgm:cxn modelId="{C5D89CC7-3DE1-45C9-96FB-C2D550F2223C}" srcId="{E6EB785A-A26B-4E4A-8FD3-8CCFE1611028}" destId="{EA7D2E71-AE42-482B-B074-8B62B49E34F0}" srcOrd="2" destOrd="0" parTransId="{657780F2-4C16-4C05-9F6B-4E4ED23122C6}" sibTransId="{66BB46B6-9413-4230-B91C-1215E265B54E}"/>
    <dgm:cxn modelId="{911162FE-E844-46C7-8D31-F277C7A11A20}" type="presOf" srcId="{EA7D2E71-AE42-482B-B074-8B62B49E34F0}" destId="{754481FA-DFC3-4C92-A3E9-E1D24E9FDCCD}" srcOrd="0" destOrd="0" presId="urn:microsoft.com/office/officeart/2018/2/layout/IconLabelList"/>
    <dgm:cxn modelId="{46C19E7D-F710-4086-8CF7-53E193C1BF91}" type="presParOf" srcId="{03FE43FE-5F80-4639-9952-7C0246EA31D5}" destId="{D66404A7-0A72-46AF-AEF5-811B686D27D0}" srcOrd="0" destOrd="0" presId="urn:microsoft.com/office/officeart/2018/2/layout/IconLabelList"/>
    <dgm:cxn modelId="{332ED7A6-2865-4F54-ACB8-59660DC830B6}" type="presParOf" srcId="{D66404A7-0A72-46AF-AEF5-811B686D27D0}" destId="{0CDD2370-DB41-4DF2-8334-6D69C6D7A187}" srcOrd="0" destOrd="0" presId="urn:microsoft.com/office/officeart/2018/2/layout/IconLabelList"/>
    <dgm:cxn modelId="{54656A6C-949C-4C2C-90EB-12C6D052A22E}" type="presParOf" srcId="{D66404A7-0A72-46AF-AEF5-811B686D27D0}" destId="{68C75710-B344-4A38-98CC-73476D18E990}" srcOrd="1" destOrd="0" presId="urn:microsoft.com/office/officeart/2018/2/layout/IconLabelList"/>
    <dgm:cxn modelId="{018DC6F5-7554-4B07-A89A-518E47640107}" type="presParOf" srcId="{D66404A7-0A72-46AF-AEF5-811B686D27D0}" destId="{C162B27D-8B57-40A1-8DCD-B4458F344F4E}" srcOrd="2" destOrd="0" presId="urn:microsoft.com/office/officeart/2018/2/layout/IconLabelList"/>
    <dgm:cxn modelId="{EED2D86D-263D-4396-8359-B48B5AA11B4F}" type="presParOf" srcId="{03FE43FE-5F80-4639-9952-7C0246EA31D5}" destId="{9E5F6045-DFC7-4DEB-95B2-50161680F61E}" srcOrd="1" destOrd="0" presId="urn:microsoft.com/office/officeart/2018/2/layout/IconLabelList"/>
    <dgm:cxn modelId="{2D7C0FA4-E6BC-42AE-8D36-B8523D17A89B}" type="presParOf" srcId="{03FE43FE-5F80-4639-9952-7C0246EA31D5}" destId="{37A411A9-F51F-448B-B416-2B7D353024E4}" srcOrd="2" destOrd="0" presId="urn:microsoft.com/office/officeart/2018/2/layout/IconLabelList"/>
    <dgm:cxn modelId="{B9D6BFA8-DFB5-4F82-A9F2-957090A2F4BC}" type="presParOf" srcId="{37A411A9-F51F-448B-B416-2B7D353024E4}" destId="{42166AEA-B1CF-462D-96B5-B707D5AC5285}" srcOrd="0" destOrd="0" presId="urn:microsoft.com/office/officeart/2018/2/layout/IconLabelList"/>
    <dgm:cxn modelId="{CFF7F394-AB75-4024-8C8D-2E6989BC2F43}" type="presParOf" srcId="{37A411A9-F51F-448B-B416-2B7D353024E4}" destId="{E4C2E0FA-EB2F-4D79-88F4-3963827C4910}" srcOrd="1" destOrd="0" presId="urn:microsoft.com/office/officeart/2018/2/layout/IconLabelList"/>
    <dgm:cxn modelId="{38447576-5762-4572-9EA0-FCF4AC074A47}" type="presParOf" srcId="{37A411A9-F51F-448B-B416-2B7D353024E4}" destId="{11A89848-FEC4-491A-B546-9FF9BE2970D5}" srcOrd="2" destOrd="0" presId="urn:microsoft.com/office/officeart/2018/2/layout/IconLabelList"/>
    <dgm:cxn modelId="{D50CEBA7-896B-43BB-B7E6-F588199A1D19}" type="presParOf" srcId="{03FE43FE-5F80-4639-9952-7C0246EA31D5}" destId="{880F6B42-587B-4140-909D-7CDCC1ED3992}" srcOrd="3" destOrd="0" presId="urn:microsoft.com/office/officeart/2018/2/layout/IconLabelList"/>
    <dgm:cxn modelId="{A415B15C-E7C0-4493-AF6C-5D137E1543B6}" type="presParOf" srcId="{03FE43FE-5F80-4639-9952-7C0246EA31D5}" destId="{7E385D19-CCE3-440C-9AA4-3456554D9C72}" srcOrd="4" destOrd="0" presId="urn:microsoft.com/office/officeart/2018/2/layout/IconLabelList"/>
    <dgm:cxn modelId="{EECB41FC-A164-42D0-84B8-E286971E7C9C}" type="presParOf" srcId="{7E385D19-CCE3-440C-9AA4-3456554D9C72}" destId="{68A34365-ADBD-4B30-B8A9-E0ED64928F1D}" srcOrd="0" destOrd="0" presId="urn:microsoft.com/office/officeart/2018/2/layout/IconLabelList"/>
    <dgm:cxn modelId="{BCB485CF-C52C-47AA-8389-5A17E53E1058}" type="presParOf" srcId="{7E385D19-CCE3-440C-9AA4-3456554D9C72}" destId="{2A1332A4-0AFD-4425-A8A7-8D0C2DC8209F}" srcOrd="1" destOrd="0" presId="urn:microsoft.com/office/officeart/2018/2/layout/IconLabelList"/>
    <dgm:cxn modelId="{30C94511-AE21-426C-9639-B9E88F0D5293}" type="presParOf" srcId="{7E385D19-CCE3-440C-9AA4-3456554D9C72}" destId="{754481FA-DFC3-4C92-A3E9-E1D24E9FDCCD}" srcOrd="2" destOrd="0" presId="urn:microsoft.com/office/officeart/2018/2/layout/IconLabelList"/>
    <dgm:cxn modelId="{3F722E01-4603-4223-AE2C-C7320753A6FA}" type="presParOf" srcId="{03FE43FE-5F80-4639-9952-7C0246EA31D5}" destId="{C879BDAF-F2E2-43D7-B3BC-6F7D88DED68D}" srcOrd="5" destOrd="0" presId="urn:microsoft.com/office/officeart/2018/2/layout/IconLabelList"/>
    <dgm:cxn modelId="{7BDCDE5E-9987-4B5F-8924-E498011EFBE6}" type="presParOf" srcId="{03FE43FE-5F80-4639-9952-7C0246EA31D5}" destId="{2C0D8FA4-31AB-45CF-B963-F0B5688E7EEA}" srcOrd="6" destOrd="0" presId="urn:microsoft.com/office/officeart/2018/2/layout/IconLabelList"/>
    <dgm:cxn modelId="{41B48D6F-A486-44A2-BECD-6A527516E3A8}" type="presParOf" srcId="{2C0D8FA4-31AB-45CF-B963-F0B5688E7EEA}" destId="{42D26137-5867-48E3-A86F-F9B19F2C4E81}" srcOrd="0" destOrd="0" presId="urn:microsoft.com/office/officeart/2018/2/layout/IconLabelList"/>
    <dgm:cxn modelId="{B71BFFFE-F125-4D67-A5FE-12FE114A17FF}" type="presParOf" srcId="{2C0D8FA4-31AB-45CF-B963-F0B5688E7EEA}" destId="{79B85CF3-E1A7-4F08-A075-60F8E8FAE398}" srcOrd="1" destOrd="0" presId="urn:microsoft.com/office/officeart/2018/2/layout/IconLabelList"/>
    <dgm:cxn modelId="{D4375AB7-C9F6-4D5C-8B08-A5BB572AA30A}" type="presParOf" srcId="{2C0D8FA4-31AB-45CF-B963-F0B5688E7EEA}" destId="{803221F7-13D0-4F86-8E40-3C2641A2910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D2370-DB41-4DF2-8334-6D69C6D7A187}">
      <dsp:nvSpPr>
        <dsp:cNvPr id="0" name=""/>
        <dsp:cNvSpPr/>
      </dsp:nvSpPr>
      <dsp:spPr>
        <a:xfrm>
          <a:off x="1104746" y="162399"/>
          <a:ext cx="737226" cy="7372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62B27D-8B57-40A1-8DCD-B4458F344F4E}">
      <dsp:nvSpPr>
        <dsp:cNvPr id="0" name=""/>
        <dsp:cNvSpPr/>
      </dsp:nvSpPr>
      <dsp:spPr>
        <a:xfrm>
          <a:off x="654219" y="1418840"/>
          <a:ext cx="1638281" cy="2204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tr-TR" sz="1100" b="1" kern="1200" dirty="0">
              <a:latin typeface="Calibri" panose="020F0502020204030204" pitchFamily="34" charset="0"/>
              <a:ea typeface="Calibri" panose="020F0502020204030204" pitchFamily="34" charset="0"/>
              <a:cs typeface="Calibri" panose="020F0502020204030204" pitchFamily="34" charset="0"/>
            </a:rPr>
            <a:t>Sürdürülebilirlik</a:t>
          </a:r>
          <a:r>
            <a:rPr lang="tr-TR" sz="1100" kern="1200" dirty="0">
              <a:latin typeface="Calibri" panose="020F0502020204030204" pitchFamily="34" charset="0"/>
              <a:ea typeface="Calibri" panose="020F0502020204030204" pitchFamily="34" charset="0"/>
              <a:cs typeface="Calibri" panose="020F0502020204030204" pitchFamily="34" charset="0"/>
            </a:rPr>
            <a:t>; bugünün ihtiyaçlarını karşılarken doğal kaynakları korumak ve gelecek nesillere iyi bir çevre bırakmak için yapılan faaliyetlerdir.</a:t>
          </a:r>
          <a:endParaRPr lang="en-US" sz="1100" kern="1200" dirty="0">
            <a:latin typeface="Calibri" panose="020F0502020204030204" pitchFamily="34" charset="0"/>
            <a:ea typeface="Calibri" panose="020F0502020204030204" pitchFamily="34" charset="0"/>
            <a:cs typeface="Calibri" panose="020F0502020204030204" pitchFamily="34" charset="0"/>
          </a:endParaRPr>
        </a:p>
      </dsp:txBody>
      <dsp:txXfrm>
        <a:off x="654219" y="1418840"/>
        <a:ext cx="1638281" cy="2204840"/>
      </dsp:txXfrm>
    </dsp:sp>
    <dsp:sp modelId="{42166AEA-B1CF-462D-96B5-B707D5AC5285}">
      <dsp:nvSpPr>
        <dsp:cNvPr id="0" name=""/>
        <dsp:cNvSpPr/>
      </dsp:nvSpPr>
      <dsp:spPr>
        <a:xfrm>
          <a:off x="3029726" y="162399"/>
          <a:ext cx="737226" cy="7372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A89848-FEC4-491A-B546-9FF9BE2970D5}">
      <dsp:nvSpPr>
        <dsp:cNvPr id="0" name=""/>
        <dsp:cNvSpPr/>
      </dsp:nvSpPr>
      <dsp:spPr>
        <a:xfrm>
          <a:off x="2579199" y="1260290"/>
          <a:ext cx="1638281" cy="2204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tr-TR" sz="1100" b="1" kern="1200" dirty="0">
              <a:latin typeface="Calibri" panose="020F0502020204030204" pitchFamily="34" charset="0"/>
              <a:ea typeface="Calibri" panose="020F0502020204030204" pitchFamily="34" charset="0"/>
              <a:cs typeface="Calibri" panose="020F0502020204030204" pitchFamily="34" charset="0"/>
            </a:rPr>
            <a:t>Sürdürülebilir kalkınma</a:t>
          </a:r>
          <a:r>
            <a:rPr lang="tr-TR" sz="1100" kern="1200" dirty="0">
              <a:latin typeface="Calibri" panose="020F0502020204030204" pitchFamily="34" charset="0"/>
              <a:ea typeface="Calibri" panose="020F0502020204030204" pitchFamily="34" charset="0"/>
              <a:cs typeface="Calibri" panose="020F0502020204030204" pitchFamily="34" charset="0"/>
            </a:rPr>
            <a:t>; insan ile doğa arasında denge kurarak doğal kaynakları tüketmeden, gelecek nesillerin ihtiyaçlarının karşılanmasına ve kalkınmasına imkân verecek şekilde bugünün ve geleceğin yaşamını kalkınmasını programlama anlamı taşımaktadır.</a:t>
          </a:r>
          <a:endParaRPr lang="en-US" sz="1100" kern="1200" dirty="0">
            <a:latin typeface="Calibri" panose="020F0502020204030204" pitchFamily="34" charset="0"/>
            <a:ea typeface="Calibri" panose="020F0502020204030204" pitchFamily="34" charset="0"/>
            <a:cs typeface="Calibri" panose="020F0502020204030204" pitchFamily="34" charset="0"/>
          </a:endParaRPr>
        </a:p>
      </dsp:txBody>
      <dsp:txXfrm>
        <a:off x="2579199" y="1260290"/>
        <a:ext cx="1638281" cy="2204840"/>
      </dsp:txXfrm>
    </dsp:sp>
    <dsp:sp modelId="{68A34365-ADBD-4B30-B8A9-E0ED64928F1D}">
      <dsp:nvSpPr>
        <dsp:cNvPr id="0" name=""/>
        <dsp:cNvSpPr/>
      </dsp:nvSpPr>
      <dsp:spPr>
        <a:xfrm>
          <a:off x="4954707" y="162399"/>
          <a:ext cx="737226" cy="7372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54481FA-DFC3-4C92-A3E9-E1D24E9FDCCD}">
      <dsp:nvSpPr>
        <dsp:cNvPr id="0" name=""/>
        <dsp:cNvSpPr/>
      </dsp:nvSpPr>
      <dsp:spPr>
        <a:xfrm>
          <a:off x="4504180" y="1418840"/>
          <a:ext cx="1638281" cy="2204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tr-TR" sz="1100" b="1" kern="1200" dirty="0">
              <a:latin typeface="Calibri" panose="020F0502020204030204" pitchFamily="34" charset="0"/>
              <a:ea typeface="Calibri" panose="020F0502020204030204" pitchFamily="34" charset="0"/>
              <a:cs typeface="Calibri" panose="020F0502020204030204" pitchFamily="34" charset="0"/>
            </a:rPr>
            <a:t>Sürdürülebilir kalkınma</a:t>
          </a:r>
          <a:r>
            <a:rPr lang="tr-TR" sz="1100" kern="1200" dirty="0">
              <a:latin typeface="Calibri" panose="020F0502020204030204" pitchFamily="34" charset="0"/>
              <a:ea typeface="Calibri" panose="020F0502020204030204" pitchFamily="34" charset="0"/>
              <a:cs typeface="Calibri" panose="020F0502020204030204" pitchFamily="34" charset="0"/>
            </a:rPr>
            <a:t>; Sosyal, ekolojik, ekonomik, </a:t>
          </a:r>
          <a:r>
            <a:rPr lang="tr-TR" sz="1100" kern="1200" dirty="0" err="1">
              <a:latin typeface="Calibri" panose="020F0502020204030204" pitchFamily="34" charset="0"/>
              <a:ea typeface="Calibri" panose="020F0502020204030204" pitchFamily="34" charset="0"/>
              <a:cs typeface="Calibri" panose="020F0502020204030204" pitchFamily="34" charset="0"/>
            </a:rPr>
            <a:t>mekansal</a:t>
          </a:r>
          <a:r>
            <a:rPr lang="tr-TR" sz="1100" kern="1200" dirty="0">
              <a:latin typeface="Calibri" panose="020F0502020204030204" pitchFamily="34" charset="0"/>
              <a:ea typeface="Calibri" panose="020F0502020204030204" pitchFamily="34" charset="0"/>
              <a:cs typeface="Calibri" panose="020F0502020204030204" pitchFamily="34" charset="0"/>
            </a:rPr>
            <a:t> ve kültürel boyutları olan bir kavramdır.</a:t>
          </a:r>
          <a:endParaRPr lang="en-US" sz="1100" kern="1200" dirty="0">
            <a:latin typeface="Calibri" panose="020F0502020204030204" pitchFamily="34" charset="0"/>
            <a:ea typeface="Calibri" panose="020F0502020204030204" pitchFamily="34" charset="0"/>
            <a:cs typeface="Calibri" panose="020F0502020204030204" pitchFamily="34" charset="0"/>
          </a:endParaRPr>
        </a:p>
      </dsp:txBody>
      <dsp:txXfrm>
        <a:off x="4504180" y="1418840"/>
        <a:ext cx="1638281" cy="2204840"/>
      </dsp:txXfrm>
    </dsp:sp>
    <dsp:sp modelId="{42D26137-5867-48E3-A86F-F9B19F2C4E81}">
      <dsp:nvSpPr>
        <dsp:cNvPr id="0" name=""/>
        <dsp:cNvSpPr/>
      </dsp:nvSpPr>
      <dsp:spPr>
        <a:xfrm>
          <a:off x="7548057" y="162399"/>
          <a:ext cx="737226" cy="7372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3221F7-13D0-4F86-8E40-3C2641A29102}">
      <dsp:nvSpPr>
        <dsp:cNvPr id="0" name=""/>
        <dsp:cNvSpPr/>
      </dsp:nvSpPr>
      <dsp:spPr>
        <a:xfrm>
          <a:off x="6429160" y="1418840"/>
          <a:ext cx="2975020" cy="2204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tr-TR" sz="1100" b="1" kern="1200" dirty="0"/>
            <a:t>Kurumsal Profili</a:t>
          </a:r>
          <a:r>
            <a:rPr lang="tr-TR" sz="1100" kern="1200" dirty="0"/>
            <a:t>; Park Dedeman seyahatlerinizi düşlediğinizden daha fazla keyif alacağınız şekilde gerçekleştirmenize yardımcı olan, kusursuz bir ev sahibidir. Bunun sağlarken de, kuruluşundan itibaren çevreye ve sosyal çevresine duyarlı bir tesis olmayı kendine hedef edinmiş, sürdürülebilir turizmin gerekliliğine inanmış, bulunduğu sosyal çevrede de bu farkındalığı arttırmayı hedeflemiştir. Bu nedenle çok çeşitli konu ve alanlarda çalışmalar yapmış ve halen sürdürmekte olduğu çalışmaları ek uygulamalar ile geliştirmeye çalışmaktadır. Yönetimin yapıcı desteği, çalışanların bilinci ve yerel yönetimlerle işbirliği halindeki tavrı, bu konuya gösterdiği hassasiyetin en önemli göstergeleridir.</a:t>
          </a:r>
          <a:endParaRPr lang="en-US" sz="1100" kern="1200" dirty="0"/>
        </a:p>
      </dsp:txBody>
      <dsp:txXfrm>
        <a:off x="6429160" y="1418840"/>
        <a:ext cx="2975020" cy="220484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8" name="Rectangle 7"/>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6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44F6A2F5-0DCC-4F73-B60C-A519D770B6A6}" type="datetimeFigureOut">
              <a:rPr lang="tr-TR" smtClean="0"/>
              <a:t>26.09.2024</a:t>
            </a:fld>
            <a:endParaRPr lang="tr-TR"/>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tr-TR"/>
          </a:p>
        </p:txBody>
      </p:sp>
      <p:sp>
        <p:nvSpPr>
          <p:cNvPr id="6" name="Slide Number Placeholder 5"/>
          <p:cNvSpPr>
            <a:spLocks noGrp="1"/>
          </p:cNvSpPr>
          <p:nvPr>
            <p:ph type="sldNum" sz="quarter" idx="12"/>
          </p:nvPr>
        </p:nvSpPr>
        <p:spPr/>
        <p:txBody>
          <a:bodyPr vert="horz" lIns="45720" tIns="45720" rIns="45720" bIns="45720" rtlCol="0" anchor="ctr">
            <a:normAutofit/>
          </a:bodyPr>
          <a:lstStyle>
            <a:lvl1pPr>
              <a:defRPr lang="en-US"/>
            </a:lvl1pPr>
          </a:lstStyle>
          <a:p>
            <a:fld id="{A628E639-7955-4BC9-9C58-A08583BAF692}" type="slidenum">
              <a:rPr lang="tr-TR" smtClean="0"/>
              <a:t>‹#›</a:t>
            </a:fld>
            <a:endParaRPr lang="tr-TR"/>
          </a:p>
        </p:txBody>
      </p:sp>
      <p:sp>
        <p:nvSpPr>
          <p:cNvPr id="7" name="Rectangle 6"/>
          <p:cNvSpPr/>
          <p:nvPr/>
        </p:nvSpPr>
        <p:spPr>
          <a:xfrm>
            <a:off x="0" y="0"/>
            <a:ext cx="4572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36904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4F6A2F5-0DCC-4F73-B60C-A519D770B6A6}" type="datetimeFigureOut">
              <a:rPr lang="tr-TR" smtClean="0"/>
              <a:t>26.09.2024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628E639-7955-4BC9-9C58-A08583BAF692}" type="slidenum">
              <a:rPr lang="tr-TR" smtClean="0"/>
              <a:t>‹#›</a:t>
            </a:fld>
            <a:endParaRPr lang="tr-TR"/>
          </a:p>
        </p:txBody>
      </p:sp>
    </p:spTree>
    <p:extLst>
      <p:ext uri="{BB962C8B-B14F-4D97-AF65-F5344CB8AC3E}">
        <p14:creationId xmlns:p14="http://schemas.microsoft.com/office/powerpoint/2010/main" val="1869269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4F6A2F5-0DCC-4F73-B60C-A519D770B6A6}" type="datetimeFigureOut">
              <a:rPr lang="tr-TR" smtClean="0"/>
              <a:t>26.09.2024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628E639-7955-4BC9-9C58-A08583BAF692}" type="slidenum">
              <a:rPr lang="tr-TR" smtClean="0"/>
              <a:t>‹#›</a:t>
            </a:fld>
            <a:endParaRPr lang="tr-TR"/>
          </a:p>
        </p:txBody>
      </p:sp>
    </p:spTree>
    <p:extLst>
      <p:ext uri="{BB962C8B-B14F-4D97-AF65-F5344CB8AC3E}">
        <p14:creationId xmlns:p14="http://schemas.microsoft.com/office/powerpoint/2010/main" val="2100452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4F6A2F5-0DCC-4F73-B60C-A519D770B6A6}" type="datetimeFigureOut">
              <a:rPr lang="tr-TR" smtClean="0"/>
              <a:t>26.09.2024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628E639-7955-4BC9-9C58-A08583BAF692}" type="slidenum">
              <a:rPr lang="tr-TR" smtClean="0"/>
              <a:t>‹#›</a:t>
            </a:fld>
            <a:endParaRPr lang="tr-TR"/>
          </a:p>
        </p:txBody>
      </p:sp>
    </p:spTree>
    <p:extLst>
      <p:ext uri="{BB962C8B-B14F-4D97-AF65-F5344CB8AC3E}">
        <p14:creationId xmlns:p14="http://schemas.microsoft.com/office/powerpoint/2010/main" val="2699609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8" name="Rectangle 7"/>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4F6A2F5-0DCC-4F73-B60C-A519D770B6A6}" type="datetimeFigureOut">
              <a:rPr lang="tr-TR" smtClean="0"/>
              <a:t>26.09.2024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628E639-7955-4BC9-9C58-A08583BAF692}" type="slidenum">
              <a:rPr lang="tr-TR" smtClean="0"/>
              <a:t>‹#›</a:t>
            </a:fld>
            <a:endParaRPr lang="tr-TR"/>
          </a:p>
        </p:txBody>
      </p:sp>
      <p:sp>
        <p:nvSpPr>
          <p:cNvPr id="7" name="Rectangle 6"/>
          <p:cNvSpPr/>
          <p:nvPr/>
        </p:nvSpPr>
        <p:spPr>
          <a:xfrm>
            <a:off x="0" y="0"/>
            <a:ext cx="4572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07639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4F6A2F5-0DCC-4F73-B60C-A519D770B6A6}" type="datetimeFigureOut">
              <a:rPr lang="tr-TR" smtClean="0"/>
              <a:t>26.09.2024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628E639-7955-4BC9-9C58-A08583BAF692}" type="slidenum">
              <a:rPr lang="tr-TR" smtClean="0"/>
              <a:t>‹#›</a:t>
            </a:fld>
            <a:endParaRPr lang="tr-TR"/>
          </a:p>
        </p:txBody>
      </p:sp>
    </p:spTree>
    <p:extLst>
      <p:ext uri="{BB962C8B-B14F-4D97-AF65-F5344CB8AC3E}">
        <p14:creationId xmlns:p14="http://schemas.microsoft.com/office/powerpoint/2010/main" val="229856442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261872" y="1717879"/>
            <a:ext cx="4480560" cy="731520"/>
          </a:xfrm>
        </p:spPr>
        <p:txBody>
          <a:bodyPr anchor="b">
            <a:normAutofit/>
          </a:bodyPr>
          <a:lstStyle>
            <a:lvl1pPr marL="0" indent="0">
              <a:spcBef>
                <a:spcPts val="0"/>
              </a:spcBef>
              <a:buNone/>
              <a:defRPr sz="2000" b="0">
                <a:solidFill>
                  <a:schemeClr val="tx1">
                    <a:lumMod val="6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13"/>
          </p:nvPr>
        </p:nvSpPr>
        <p:spPr>
          <a:xfrm>
            <a:off x="6126480" y="1717879"/>
            <a:ext cx="4480560" cy="731520"/>
          </a:xfrm>
        </p:spPr>
        <p:txBody>
          <a:bodyPr anchor="b">
            <a:normAutofit/>
          </a:bodyPr>
          <a:lstStyle>
            <a:lvl1pPr marL="0" indent="0">
              <a:spcBef>
                <a:spcPts val="0"/>
              </a:spcBef>
              <a:buFontTx/>
              <a:buNone/>
              <a:defRPr lang="en-US" sz="2000" b="0" kern="1200" spc="10" baseline="0" dirty="0">
                <a:solidFill>
                  <a:schemeClr val="tx1">
                    <a:lumMod val="65000"/>
                  </a:schemeClr>
                </a:solidFill>
                <a:latin typeface="+mn-lt"/>
                <a:ea typeface="+mn-ea"/>
                <a:cs typeface="+mn-cs"/>
              </a:defRPr>
            </a:lvl1pPr>
          </a:lstStyle>
          <a:p>
            <a:pPr lvl="0"/>
            <a:r>
              <a:rPr lang="tr-TR"/>
              <a:t>Asıl metin stillerini düzenlemek için tıklayın</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4F6A2F5-0DCC-4F73-B60C-A519D770B6A6}" type="datetimeFigureOut">
              <a:rPr lang="tr-TR" smtClean="0"/>
              <a:t>26.09.2024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628E639-7955-4BC9-9C58-A08583BAF692}" type="slidenum">
              <a:rPr lang="tr-TR" smtClean="0"/>
              <a:t>‹#›</a:t>
            </a:fld>
            <a:endParaRPr lang="tr-TR"/>
          </a:p>
        </p:txBody>
      </p:sp>
    </p:spTree>
    <p:extLst>
      <p:ext uri="{BB962C8B-B14F-4D97-AF65-F5344CB8AC3E}">
        <p14:creationId xmlns:p14="http://schemas.microsoft.com/office/powerpoint/2010/main" val="18887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4F6A2F5-0DCC-4F73-B60C-A519D770B6A6}" type="datetimeFigureOut">
              <a:rPr lang="tr-TR" smtClean="0"/>
              <a:t>26.09.2024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628E639-7955-4BC9-9C58-A08583BAF692}" type="slidenum">
              <a:rPr lang="tr-TR" smtClean="0"/>
              <a:t>‹#›</a:t>
            </a:fld>
            <a:endParaRPr lang="tr-TR"/>
          </a:p>
        </p:txBody>
      </p:sp>
    </p:spTree>
    <p:extLst>
      <p:ext uri="{BB962C8B-B14F-4D97-AF65-F5344CB8AC3E}">
        <p14:creationId xmlns:p14="http://schemas.microsoft.com/office/powerpoint/2010/main" val="4070488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2F5-0DCC-4F73-B60C-A519D770B6A6}" type="datetimeFigureOut">
              <a:rPr lang="tr-TR" smtClean="0"/>
              <a:t>26.09.2024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628E639-7955-4BC9-9C58-A08583BAF692}" type="slidenum">
              <a:rPr lang="tr-TR" smtClean="0"/>
              <a:t>‹#›</a:t>
            </a:fld>
            <a:endParaRPr lang="tr-TR"/>
          </a:p>
        </p:txBody>
      </p:sp>
    </p:spTree>
    <p:extLst>
      <p:ext uri="{BB962C8B-B14F-4D97-AF65-F5344CB8AC3E}">
        <p14:creationId xmlns:p14="http://schemas.microsoft.com/office/powerpoint/2010/main" val="90623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tr-TR"/>
              <a:t>Asıl başlık stilini düzenlemek için tıklayın</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4F6A2F5-0DCC-4F73-B60C-A519D770B6A6}" type="datetimeFigureOut">
              <a:rPr lang="tr-TR" smtClean="0"/>
              <a:t>26.09.2024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628E639-7955-4BC9-9C58-A08583BAF692}" type="slidenum">
              <a:rPr lang="tr-TR" smtClean="0"/>
              <a:t>‹#›</a:t>
            </a:fld>
            <a:endParaRPr lang="tr-TR"/>
          </a:p>
        </p:txBody>
      </p:sp>
    </p:spTree>
    <p:extLst>
      <p:ext uri="{BB962C8B-B14F-4D97-AF65-F5344CB8AC3E}">
        <p14:creationId xmlns:p14="http://schemas.microsoft.com/office/powerpoint/2010/main" val="15596860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tx1"/>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tx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4F6A2F5-0DCC-4F73-B60C-A519D770B6A6}" type="datetimeFigureOut">
              <a:rPr lang="tr-TR" smtClean="0"/>
              <a:t>26.09.2024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628E639-7955-4BC9-9C58-A08583BAF692}" type="slidenum">
              <a:rPr lang="tr-TR" smtClean="0"/>
              <a:t>‹#›</a:t>
            </a:fld>
            <a:endParaRPr lang="tr-TR"/>
          </a:p>
        </p:txBody>
      </p:sp>
    </p:spTree>
    <p:extLst>
      <p:ext uri="{BB962C8B-B14F-4D97-AF65-F5344CB8AC3E}">
        <p14:creationId xmlns:p14="http://schemas.microsoft.com/office/powerpoint/2010/main" val="4234711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60000"/>
            <a:lumOff val="40000"/>
            <a:alpha val="96000"/>
          </a:schemeClr>
        </a:solidFill>
        <a:effectLst/>
      </p:bgPr>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1">
                    <a:lumMod val="50000"/>
                  </a:schemeClr>
                </a:solidFill>
              </a:defRPr>
            </a:lvl1pPr>
          </a:lstStyle>
          <a:p>
            <a:fld id="{44F6A2F5-0DCC-4F73-B60C-A519D770B6A6}" type="datetimeFigureOut">
              <a:rPr lang="tr-TR" smtClean="0"/>
              <a:t>26.09.2024</a:t>
            </a:fld>
            <a:endParaRPr lang="tr-T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rgbClr val="969696"/>
                </a:solidFill>
              </a:defRPr>
            </a:lvl1pPr>
          </a:lstStyle>
          <a:p>
            <a:endParaRPr lang="tr-T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rgbClr val="777777"/>
                </a:solidFill>
              </a:defRPr>
            </a:lvl1pPr>
          </a:lstStyle>
          <a:p>
            <a:fld id="{A628E639-7955-4BC9-9C58-A08583BAF692}" type="slidenum">
              <a:rPr lang="tr-TR" smtClean="0"/>
              <a:t>‹#›</a:t>
            </a:fld>
            <a:endParaRPr lang="tr-TR"/>
          </a:p>
        </p:txBody>
      </p:sp>
    </p:spTree>
    <p:extLst>
      <p:ext uri="{BB962C8B-B14F-4D97-AF65-F5344CB8AC3E}">
        <p14:creationId xmlns:p14="http://schemas.microsoft.com/office/powerpoint/2010/main" val="3845011"/>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39E55072-9624-1E44-903E-B14F3C19132A}"/>
              </a:ext>
            </a:extLst>
          </p:cNvPr>
          <p:cNvSpPr>
            <a:spLocks noGrp="1"/>
          </p:cNvSpPr>
          <p:nvPr>
            <p:ph type="subTitle" idx="1"/>
          </p:nvPr>
        </p:nvSpPr>
        <p:spPr>
          <a:xfrm>
            <a:off x="978914" y="2889708"/>
            <a:ext cx="5877385" cy="802992"/>
          </a:xfrm>
        </p:spPr>
        <p:txBody>
          <a:bodyPr>
            <a:normAutofit/>
          </a:bodyPr>
          <a:lstStyle/>
          <a:p>
            <a:r>
              <a:rPr lang="tr-TR" dirty="0">
                <a:solidFill>
                  <a:schemeClr val="bg2"/>
                </a:solidFill>
              </a:rPr>
              <a:t>PARK DEDEMAN ESKİŞEHİR SÜRDÜRÜLEBİLİRLİK RAPORU</a:t>
            </a:r>
          </a:p>
          <a:p>
            <a:endParaRPr lang="tr-TR" dirty="0">
              <a:solidFill>
                <a:schemeClr val="bg2"/>
              </a:solidFill>
            </a:endParaRPr>
          </a:p>
          <a:p>
            <a:endParaRPr lang="tr-TR" dirty="0">
              <a:solidFill>
                <a:schemeClr val="bg2"/>
              </a:solidFill>
            </a:endParaRPr>
          </a:p>
        </p:txBody>
      </p:sp>
      <p:pic>
        <p:nvPicPr>
          <p:cNvPr id="7" name="Resim 6" descr="gökyüzü, dış mekan, rüzgar değirmeni, bulut içeren bir resim&#10;&#10;Açıklama otomatik olarak oluşturuldu">
            <a:extLst>
              <a:ext uri="{FF2B5EF4-FFF2-40B4-BE49-F238E27FC236}">
                <a16:creationId xmlns:a16="http://schemas.microsoft.com/office/drawing/2014/main" id="{3029DC47-2230-C580-7D39-9F3734A1207D}"/>
              </a:ext>
            </a:extLst>
          </p:cNvPr>
          <p:cNvPicPr>
            <a:picLocks noChangeAspect="1"/>
          </p:cNvPicPr>
          <p:nvPr/>
        </p:nvPicPr>
        <p:blipFill>
          <a:blip r:embed="rId2"/>
          <a:stretch>
            <a:fillRect/>
          </a:stretch>
        </p:blipFill>
        <p:spPr>
          <a:xfrm>
            <a:off x="8013578" y="3511829"/>
            <a:ext cx="3074316" cy="2706624"/>
          </a:xfrm>
          <a:prstGeom prst="rect">
            <a:avLst/>
          </a:prstGeom>
        </p:spPr>
      </p:pic>
      <p:pic>
        <p:nvPicPr>
          <p:cNvPr id="4" name="Resim 3" descr="metin, yazı tipi, ekran görüntüsü, grafik içeren bir resim&#10;&#10;Açıklama otomatik olarak oluşturuldu">
            <a:extLst>
              <a:ext uri="{FF2B5EF4-FFF2-40B4-BE49-F238E27FC236}">
                <a16:creationId xmlns:a16="http://schemas.microsoft.com/office/drawing/2014/main" id="{13504BFE-B31A-8DE4-F335-FD23AA9F13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3578" y="757237"/>
            <a:ext cx="3074316" cy="2277271"/>
          </a:xfrm>
          <a:prstGeom prst="rect">
            <a:avLst/>
          </a:prstGeom>
        </p:spPr>
      </p:pic>
    </p:spTree>
    <p:extLst>
      <p:ext uri="{BB962C8B-B14F-4D97-AF65-F5344CB8AC3E}">
        <p14:creationId xmlns:p14="http://schemas.microsoft.com/office/powerpoint/2010/main" val="54193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3EC3A29-4BAB-4756-A1F4-6D594F5866BC}"/>
              </a:ext>
            </a:extLst>
          </p:cNvPr>
          <p:cNvSpPr>
            <a:spLocks noGrp="1"/>
          </p:cNvSpPr>
          <p:nvPr>
            <p:ph idx="1"/>
          </p:nvPr>
        </p:nvSpPr>
        <p:spPr>
          <a:xfrm>
            <a:off x="862841" y="760681"/>
            <a:ext cx="10178322" cy="3139126"/>
          </a:xfrm>
        </p:spPr>
        <p:txBody>
          <a:bodyPr>
            <a:noAutofit/>
          </a:bodyPr>
          <a:lstStyle/>
          <a:p>
            <a:r>
              <a:rPr lang="tr-TR" sz="1500" dirty="0">
                <a:latin typeface="Calibri" panose="020F0502020204030204" pitchFamily="34" charset="0"/>
                <a:ea typeface="Calibri" panose="020F0502020204030204" pitchFamily="34" charset="0"/>
                <a:cs typeface="Calibri" panose="020F0502020204030204" pitchFamily="34" charset="0"/>
              </a:rPr>
              <a:t>Su Tüketimi; Sağlık, hijyen ve misafir memnuniyeti konularından ödün vermeden genel su tüketimini azaltmak amacıyla su tasarrufu sağlayan donanımlar kullanılmaktadır. Misafir odalarına su tasarrufu ile ilgili bilgilendirici “Çevre Kartı” yerleştiriyor ve çalışanlarımızı bu konuda eğitiyoruz. Otellerimizde su tasarrufu ile ilgili aşağıdaki çalışmalar yapılmakta ve sürekliliği sağlanmaktadır.</a:t>
            </a:r>
          </a:p>
          <a:p>
            <a:r>
              <a:rPr lang="tr-TR" sz="1500" dirty="0">
                <a:latin typeface="Calibri" panose="020F0502020204030204" pitchFamily="34" charset="0"/>
                <a:ea typeface="Calibri" panose="020F0502020204030204" pitchFamily="34" charset="0"/>
                <a:cs typeface="Calibri" panose="020F0502020204030204" pitchFamily="34" charset="0"/>
              </a:rPr>
              <a:t> Tüm oda ve genel alan armatürlerine takılmış olan </a:t>
            </a:r>
            <a:r>
              <a:rPr lang="tr-TR" sz="1500" dirty="0" err="1">
                <a:latin typeface="Calibri" panose="020F0502020204030204" pitchFamily="34" charset="0"/>
                <a:ea typeface="Calibri" panose="020F0502020204030204" pitchFamily="34" charset="0"/>
                <a:cs typeface="Calibri" panose="020F0502020204030204" pitchFamily="34" charset="0"/>
              </a:rPr>
              <a:t>perlatör</a:t>
            </a:r>
            <a:r>
              <a:rPr lang="tr-TR" sz="1500" dirty="0">
                <a:latin typeface="Calibri" panose="020F0502020204030204" pitchFamily="34" charset="0"/>
                <a:ea typeface="Calibri" panose="020F0502020204030204" pitchFamily="34" charset="0"/>
                <a:cs typeface="Calibri" panose="020F0502020204030204" pitchFamily="34" charset="0"/>
              </a:rPr>
              <a:t> ile su akışı sınırlandırılmıştır. Düzenli olarak </a:t>
            </a:r>
            <a:r>
              <a:rPr lang="tr-TR" sz="1500" dirty="0" err="1">
                <a:latin typeface="Calibri" panose="020F0502020204030204" pitchFamily="34" charset="0"/>
                <a:ea typeface="Calibri" panose="020F0502020204030204" pitchFamily="34" charset="0"/>
                <a:cs typeface="Calibri" panose="020F0502020204030204" pitchFamily="34" charset="0"/>
              </a:rPr>
              <a:t>perlatör</a:t>
            </a:r>
            <a:r>
              <a:rPr lang="tr-TR" sz="1500" dirty="0">
                <a:latin typeface="Calibri" panose="020F0502020204030204" pitchFamily="34" charset="0"/>
                <a:ea typeface="Calibri" panose="020F0502020204030204" pitchFamily="34" charset="0"/>
                <a:cs typeface="Calibri" panose="020F0502020204030204" pitchFamily="34" charset="0"/>
              </a:rPr>
              <a:t> kontrolleri yapılmakta ve gerektiği durumlarda yenilenmektedir.</a:t>
            </a:r>
          </a:p>
          <a:p>
            <a:r>
              <a:rPr lang="tr-TR" sz="1500" dirty="0">
                <a:latin typeface="Calibri" panose="020F0502020204030204" pitchFamily="34" charset="0"/>
                <a:ea typeface="Calibri" panose="020F0502020204030204" pitchFamily="34" charset="0"/>
                <a:cs typeface="Calibri" panose="020F0502020204030204" pitchFamily="34" charset="0"/>
              </a:rPr>
              <a:t> Tüm oda ve genel alan lavabo muslukları su akış hızı 5 </a:t>
            </a:r>
            <a:r>
              <a:rPr lang="tr-TR" sz="1500" dirty="0" err="1">
                <a:latin typeface="Calibri" panose="020F0502020204030204" pitchFamily="34" charset="0"/>
                <a:ea typeface="Calibri" panose="020F0502020204030204" pitchFamily="34" charset="0"/>
                <a:cs typeface="Calibri" panose="020F0502020204030204" pitchFamily="34" charset="0"/>
              </a:rPr>
              <a:t>lt’yi</a:t>
            </a:r>
            <a:r>
              <a:rPr lang="tr-TR" sz="1500" dirty="0">
                <a:latin typeface="Calibri" panose="020F0502020204030204" pitchFamily="34" charset="0"/>
                <a:ea typeface="Calibri" panose="020F0502020204030204" pitchFamily="34" charset="0"/>
                <a:cs typeface="Calibri" panose="020F0502020204030204" pitchFamily="34" charset="0"/>
              </a:rPr>
              <a:t>, duşlarda 10 </a:t>
            </a:r>
            <a:r>
              <a:rPr lang="tr-TR" sz="1500" dirty="0" err="1">
                <a:latin typeface="Calibri" panose="020F0502020204030204" pitchFamily="34" charset="0"/>
                <a:ea typeface="Calibri" panose="020F0502020204030204" pitchFamily="34" charset="0"/>
                <a:cs typeface="Calibri" panose="020F0502020204030204" pitchFamily="34" charset="0"/>
              </a:rPr>
              <a:t>lt’yi</a:t>
            </a:r>
            <a:r>
              <a:rPr lang="tr-TR" sz="1500" dirty="0">
                <a:latin typeface="Calibri" panose="020F0502020204030204" pitchFamily="34" charset="0"/>
                <a:ea typeface="Calibri" panose="020F0502020204030204" pitchFamily="34" charset="0"/>
                <a:cs typeface="Calibri" panose="020F0502020204030204" pitchFamily="34" charset="0"/>
              </a:rPr>
              <a:t> aşmayacak şekilde ayarlanmıştır. Düzenli olarak yapılan ölçümler ile uygulama takibi yapılmakta ve yüksek debi tespiti durumunda düzeltilmektedir. </a:t>
            </a:r>
          </a:p>
          <a:p>
            <a:r>
              <a:rPr lang="tr-TR" sz="1500" dirty="0">
                <a:latin typeface="Calibri" panose="020F0502020204030204" pitchFamily="34" charset="0"/>
                <a:ea typeface="Calibri" panose="020F0502020204030204" pitchFamily="34" charset="0"/>
                <a:cs typeface="Calibri" panose="020F0502020204030204" pitchFamily="34" charset="0"/>
              </a:rPr>
              <a:t>Misafir ve çalışan tuvaletlerinde tasarruflu ve/veya ikili sifon sistemi kullanılmaktadır. Böylelikle her kullanımda su tüketimi 6 </a:t>
            </a:r>
            <a:r>
              <a:rPr lang="tr-TR" sz="1500" dirty="0" err="1">
                <a:latin typeface="Calibri" panose="020F0502020204030204" pitchFamily="34" charset="0"/>
                <a:ea typeface="Calibri" panose="020F0502020204030204" pitchFamily="34" charset="0"/>
                <a:cs typeface="Calibri" panose="020F0502020204030204" pitchFamily="34" charset="0"/>
              </a:rPr>
              <a:t>lt’yi</a:t>
            </a:r>
            <a:r>
              <a:rPr lang="tr-TR" sz="1500" dirty="0">
                <a:latin typeface="Calibri" panose="020F0502020204030204" pitchFamily="34" charset="0"/>
                <a:ea typeface="Calibri" panose="020F0502020204030204" pitchFamily="34" charset="0"/>
                <a:cs typeface="Calibri" panose="020F0502020204030204" pitchFamily="34" charset="0"/>
              </a:rPr>
              <a:t> aşmamaktadır.</a:t>
            </a:r>
          </a:p>
          <a:p>
            <a:r>
              <a:rPr lang="tr-TR" sz="1500" dirty="0">
                <a:latin typeface="Calibri" panose="020F0502020204030204" pitchFamily="34" charset="0"/>
                <a:ea typeface="Calibri" panose="020F0502020204030204" pitchFamily="34" charset="0"/>
                <a:cs typeface="Calibri" panose="020F0502020204030204" pitchFamily="34" charset="0"/>
              </a:rPr>
              <a:t>Ortak alanlardaki tuvaletlerde fotoselli musluklar ve sensörlü pisuarlar kullanılmaktadır.  </a:t>
            </a:r>
          </a:p>
          <a:p>
            <a:r>
              <a:rPr lang="tr-TR" sz="1500" dirty="0">
                <a:latin typeface="Calibri" panose="020F0502020204030204" pitchFamily="34" charset="0"/>
                <a:ea typeface="Calibri" panose="020F0502020204030204" pitchFamily="34" charset="0"/>
                <a:cs typeface="Calibri" panose="020F0502020204030204" pitchFamily="34" charset="0"/>
              </a:rPr>
              <a:t>Tesisimizin hiçbir odasında küvet yoktur, küvet yerine duş tekneleri kullanılmıştır. </a:t>
            </a:r>
          </a:p>
          <a:p>
            <a:r>
              <a:rPr lang="tr-TR" sz="1500" dirty="0">
                <a:latin typeface="Calibri" panose="020F0502020204030204" pitchFamily="34" charset="0"/>
                <a:ea typeface="Calibri" panose="020F0502020204030204" pitchFamily="34" charset="0"/>
                <a:cs typeface="Calibri" panose="020F0502020204030204" pitchFamily="34" charset="0"/>
              </a:rPr>
              <a:t>Misafirlerimize Çevre Kartında su tüketiminin azaltılması için havluların ve çarşafların sürekli olarak değişmediği misafirin isteğine bağlı olarak değiştirildiğine dair kartlarımız mevcuttur. </a:t>
            </a:r>
          </a:p>
          <a:p>
            <a:r>
              <a:rPr lang="tr-TR" sz="1500" dirty="0">
                <a:latin typeface="Calibri" panose="020F0502020204030204" pitchFamily="34" charset="0"/>
                <a:ea typeface="Calibri" panose="020F0502020204030204" pitchFamily="34" charset="0"/>
                <a:cs typeface="Calibri" panose="020F0502020204030204" pitchFamily="34" charset="0"/>
              </a:rPr>
              <a:t>Çalışanlarımıza suyun doğru kullanımı ve herhangi bir sızıntı durumunda bildirilmesi konusunda eğitimler verilmektedir. </a:t>
            </a:r>
          </a:p>
          <a:p>
            <a:r>
              <a:rPr lang="tr-TR" sz="1500" dirty="0">
                <a:latin typeface="Calibri" panose="020F0502020204030204" pitchFamily="34" charset="0"/>
                <a:ea typeface="Calibri" panose="020F0502020204030204" pitchFamily="34" charset="0"/>
                <a:cs typeface="Calibri" panose="020F0502020204030204" pitchFamily="34" charset="0"/>
              </a:rPr>
              <a:t> Tesislerimizden çıkan tüm atık suların arıtıldığını ve çevreyi etkilemeden güvenli bir şekilde deşarj edildiğini gösteren atık su planımız bulunmaktadır. Atık sular deşarj yönetmeliğine uygun olarak kanalizasyon sistemine bağlanmaktadır. </a:t>
            </a:r>
          </a:p>
          <a:p>
            <a:r>
              <a:rPr lang="tr-TR" sz="1500" dirty="0">
                <a:latin typeface="Calibri" panose="020F0502020204030204" pitchFamily="34" charset="0"/>
                <a:ea typeface="Calibri" panose="020F0502020204030204" pitchFamily="34" charset="0"/>
                <a:cs typeface="Calibri" panose="020F0502020204030204" pitchFamily="34" charset="0"/>
              </a:rPr>
              <a:t>Su tüketimleri sürekli izlenmekte ve günlük olarak uygulama portalımızda günlük enerji tüketimi tablosuna kayıt edilmektedir.</a:t>
            </a:r>
          </a:p>
        </p:txBody>
      </p:sp>
      <p:sp>
        <p:nvSpPr>
          <p:cNvPr id="4" name="Metin kutusu 3">
            <a:extLst>
              <a:ext uri="{FF2B5EF4-FFF2-40B4-BE49-F238E27FC236}">
                <a16:creationId xmlns:a16="http://schemas.microsoft.com/office/drawing/2014/main" id="{0F5E000B-0A52-1996-5417-5BF1DC2A4366}"/>
              </a:ext>
            </a:extLst>
          </p:cNvPr>
          <p:cNvSpPr txBox="1"/>
          <p:nvPr/>
        </p:nvSpPr>
        <p:spPr>
          <a:xfrm>
            <a:off x="3082565" y="277247"/>
            <a:ext cx="4901938" cy="400110"/>
          </a:xfrm>
          <a:prstGeom prst="rect">
            <a:avLst/>
          </a:prstGeom>
          <a:noFill/>
        </p:spPr>
        <p:txBody>
          <a:bodyPr wrap="square" rtlCol="0">
            <a:spAutoFit/>
          </a:bodyPr>
          <a:lstStyle/>
          <a:p>
            <a:pPr algn="ctr"/>
            <a:r>
              <a:rPr lang="tr-TR" sz="2000" b="1" dirty="0">
                <a:latin typeface="Calibri" panose="020F0502020204030204" pitchFamily="34" charset="0"/>
                <a:ea typeface="Calibri" panose="020F0502020204030204" pitchFamily="34" charset="0"/>
                <a:cs typeface="Calibri" panose="020F0502020204030204" pitchFamily="34" charset="0"/>
              </a:rPr>
              <a:t>SU TÜKETİMİ</a:t>
            </a:r>
          </a:p>
        </p:txBody>
      </p:sp>
    </p:spTree>
    <p:extLst>
      <p:ext uri="{BB962C8B-B14F-4D97-AF65-F5344CB8AC3E}">
        <p14:creationId xmlns:p14="http://schemas.microsoft.com/office/powerpoint/2010/main" val="1040766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1EB96A4-B332-1DC7-7B9F-54A127A8E10A}"/>
              </a:ext>
            </a:extLst>
          </p:cNvPr>
          <p:cNvSpPr>
            <a:spLocks noGrp="1"/>
          </p:cNvSpPr>
          <p:nvPr>
            <p:ph idx="1"/>
          </p:nvPr>
        </p:nvSpPr>
        <p:spPr>
          <a:xfrm>
            <a:off x="1251678" y="1112363"/>
            <a:ext cx="10178322" cy="4767229"/>
          </a:xfrm>
        </p:spPr>
        <p:txBody>
          <a:bodyPr>
            <a:normAutofit fontScale="85000" lnSpcReduction="10000"/>
          </a:bodyPr>
          <a:lstStyle/>
          <a:p>
            <a:endParaRPr lang="tr-TR" dirty="0"/>
          </a:p>
          <a:p>
            <a:r>
              <a:rPr lang="tr-TR" dirty="0">
                <a:latin typeface="Calibri" panose="020F0502020204030204" pitchFamily="34" charset="0"/>
                <a:ea typeface="Calibri" panose="020F0502020204030204" pitchFamily="34" charset="0"/>
                <a:cs typeface="Calibri" panose="020F0502020204030204" pitchFamily="34" charset="0"/>
              </a:rPr>
              <a:t>Atık üretimimizi kaynağında azaltmak için çeşitli çalışmalar yapıyor, misafirlerimizi ve çalışanlarımızı geri dönüşüm programına katılmayı teşvik ediyoruz. Sıfır atık projesi kapsamında renk kodlarına göre atık ayrışımını yapmaktayız. Personellerimize atık ayrışımı hakkında eğitimler verilmektedir. Misafirlerimiz için de lobide renkli atık kumbaraları bulunmaktadır. </a:t>
            </a:r>
          </a:p>
          <a:p>
            <a:r>
              <a:rPr lang="tr-TR" dirty="0">
                <a:latin typeface="Calibri" panose="020F0502020204030204" pitchFamily="34" charset="0"/>
                <a:ea typeface="Calibri" panose="020F0502020204030204" pitchFamily="34" charset="0"/>
                <a:cs typeface="Calibri" panose="020F0502020204030204" pitchFamily="34" charset="0"/>
              </a:rPr>
              <a:t>Ana atık ünitesi bölümümüzde plastik, kağıt- karton, metal, cam, organik ve tehlikeli atıklar ayrı ayrı istiflenerek atıklarımız, daha sonra geri dönüşümünün sağlanması amacıyla bertarafı için lisanslı firmaya teslim edilir. </a:t>
            </a:r>
          </a:p>
          <a:p>
            <a:r>
              <a:rPr lang="tr-TR" dirty="0">
                <a:latin typeface="Calibri" panose="020F0502020204030204" pitchFamily="34" charset="0"/>
                <a:ea typeface="Calibri" panose="020F0502020204030204" pitchFamily="34" charset="0"/>
                <a:cs typeface="Calibri" panose="020F0502020204030204" pitchFamily="34" charset="0"/>
              </a:rPr>
              <a:t> Mümkün olduğu kadar tek kullanımlık ürünler yerine büyük ambalajlı kutu ve kova ürünler satın alınarak ambalaj atığı azaltılmıştır. </a:t>
            </a:r>
          </a:p>
          <a:p>
            <a:r>
              <a:rPr lang="tr-TR" dirty="0">
                <a:latin typeface="Calibri" panose="020F0502020204030204" pitchFamily="34" charset="0"/>
                <a:ea typeface="Calibri" panose="020F0502020204030204" pitchFamily="34" charset="0"/>
                <a:cs typeface="Calibri" panose="020F0502020204030204" pitchFamily="34" charset="0"/>
              </a:rPr>
              <a:t> Personel alanlarında su sebili kullanılarak tek kullanımlık su tüketimi azaltılmaktadır.</a:t>
            </a:r>
          </a:p>
          <a:p>
            <a:r>
              <a:rPr lang="tr-TR" dirty="0">
                <a:latin typeface="Calibri" panose="020F0502020204030204" pitchFamily="34" charset="0"/>
                <a:ea typeface="Calibri" panose="020F0502020204030204" pitchFamily="34" charset="0"/>
                <a:cs typeface="Calibri" panose="020F0502020204030204" pitchFamily="34" charset="0"/>
              </a:rPr>
              <a:t> Misafir odalarında banyo-tuvaletlerde ve tek kullanımlık buklet yerine çoklu kullanımlı buklet kullanılmaktadır.</a:t>
            </a:r>
          </a:p>
          <a:p>
            <a:r>
              <a:rPr lang="tr-TR" dirty="0">
                <a:latin typeface="Calibri" panose="020F0502020204030204" pitchFamily="34" charset="0"/>
                <a:ea typeface="Calibri" panose="020F0502020204030204" pitchFamily="34" charset="0"/>
                <a:cs typeface="Calibri" panose="020F0502020204030204" pitchFamily="34" charset="0"/>
              </a:rPr>
              <a:t> Kağıt tüketimimizi azaltmak için mümkün olduğunca yazışmalarımızı ve duyurularımızı mail ortamında yapıyoruz. Otelimizde bulunan belge </a:t>
            </a:r>
            <a:r>
              <a:rPr lang="tr-TR" dirty="0" err="1">
                <a:latin typeface="Calibri" panose="020F0502020204030204" pitchFamily="34" charset="0"/>
                <a:ea typeface="Calibri" panose="020F0502020204030204" pitchFamily="34" charset="0"/>
                <a:cs typeface="Calibri" panose="020F0502020204030204" pitchFamily="34" charset="0"/>
              </a:rPr>
              <a:t>sistemlerinide</a:t>
            </a:r>
            <a:r>
              <a:rPr lang="tr-TR" dirty="0">
                <a:latin typeface="Calibri" panose="020F0502020204030204" pitchFamily="34" charset="0"/>
                <a:ea typeface="Calibri" panose="020F0502020204030204" pitchFamily="34" charset="0"/>
                <a:cs typeface="Calibri" panose="020F0502020204030204" pitchFamily="34" charset="0"/>
              </a:rPr>
              <a:t> elektronik ortamda takibini yapmaktayız ve dokümantasyon, talimatlar, formlar departmanlar buradan kayıtlara ulaşmaktadır. </a:t>
            </a:r>
          </a:p>
          <a:p>
            <a:r>
              <a:rPr lang="tr-TR" dirty="0">
                <a:latin typeface="Calibri" panose="020F0502020204030204" pitchFamily="34" charset="0"/>
                <a:ea typeface="Calibri" panose="020F0502020204030204" pitchFamily="34" charset="0"/>
                <a:cs typeface="Calibri" panose="020F0502020204030204" pitchFamily="34" charset="0"/>
              </a:rPr>
              <a:t> Talimatlar, prosedürler, memorandumlar, iç yazışmalar ve yapılan güncellemeler e-mail olarak departmanlara duyurulmaktadır.</a:t>
            </a:r>
          </a:p>
        </p:txBody>
      </p:sp>
      <p:sp>
        <p:nvSpPr>
          <p:cNvPr id="4" name="Metin kutusu 3">
            <a:extLst>
              <a:ext uri="{FF2B5EF4-FFF2-40B4-BE49-F238E27FC236}">
                <a16:creationId xmlns:a16="http://schemas.microsoft.com/office/drawing/2014/main" id="{AD8F2D3B-00C3-860F-4A21-88223EB2B0F1}"/>
              </a:ext>
            </a:extLst>
          </p:cNvPr>
          <p:cNvSpPr txBox="1"/>
          <p:nvPr/>
        </p:nvSpPr>
        <p:spPr>
          <a:xfrm>
            <a:off x="3253560" y="393633"/>
            <a:ext cx="6174557" cy="584775"/>
          </a:xfrm>
          <a:prstGeom prst="rect">
            <a:avLst/>
          </a:prstGeom>
          <a:noFill/>
        </p:spPr>
        <p:txBody>
          <a:bodyPr wrap="square" rtlCol="0">
            <a:spAutoFit/>
          </a:bodyPr>
          <a:lstStyle/>
          <a:p>
            <a:pPr algn="ctr"/>
            <a:r>
              <a:rPr lang="tr-TR" sz="3200" b="1" dirty="0">
                <a:latin typeface="Calibri" panose="020F0502020204030204" pitchFamily="34" charset="0"/>
                <a:ea typeface="Calibri" panose="020F0502020204030204" pitchFamily="34" charset="0"/>
                <a:cs typeface="Calibri" panose="020F0502020204030204" pitchFamily="34" charset="0"/>
              </a:rPr>
              <a:t>Geri Kazanılabilir Atıklar</a:t>
            </a:r>
          </a:p>
        </p:txBody>
      </p:sp>
    </p:spTree>
    <p:extLst>
      <p:ext uri="{BB962C8B-B14F-4D97-AF65-F5344CB8AC3E}">
        <p14:creationId xmlns:p14="http://schemas.microsoft.com/office/powerpoint/2010/main" val="2853072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4BA3511-8A8F-B4D6-1E9E-253F8D2BE822}"/>
              </a:ext>
            </a:extLst>
          </p:cNvPr>
          <p:cNvSpPr>
            <a:spLocks noGrp="1"/>
          </p:cNvSpPr>
          <p:nvPr>
            <p:ph idx="1"/>
          </p:nvPr>
        </p:nvSpPr>
        <p:spPr>
          <a:xfrm>
            <a:off x="1336520" y="1739246"/>
            <a:ext cx="10178322" cy="3593591"/>
          </a:xfrm>
        </p:spPr>
        <p:txBody>
          <a:bodyPr>
            <a:normAutofit/>
          </a:bodyPr>
          <a:lstStyle/>
          <a:p>
            <a:r>
              <a:rPr lang="tr-TR" sz="1400" dirty="0">
                <a:latin typeface="Calibri" panose="020F0502020204030204" pitchFamily="34" charset="0"/>
                <a:ea typeface="Calibri" panose="020F0502020204030204" pitchFamily="34" charset="0"/>
                <a:cs typeface="Calibri" panose="020F0502020204030204" pitchFamily="34" charset="0"/>
              </a:rPr>
              <a:t>Tesisimizde oluşan tehlikeli atıkların çevreye zarar vermeden bertaraf edilmesini sağlamaktayız. Atıklar, geçici depolama alanında saklanarak daha sonra lisanslı firmalar tarafından bertaraf edilir.</a:t>
            </a:r>
          </a:p>
          <a:p>
            <a:r>
              <a:rPr lang="tr-TR" sz="1400" dirty="0">
                <a:latin typeface="Calibri" panose="020F0502020204030204" pitchFamily="34" charset="0"/>
                <a:ea typeface="Calibri" panose="020F0502020204030204" pitchFamily="34" charset="0"/>
                <a:cs typeface="Calibri" panose="020F0502020204030204" pitchFamily="34" charset="0"/>
              </a:rPr>
              <a:t>Tesisimizde Tehlikeli atıklar için, ayrı birer Tehlikeli Atık alanı bulunmaktadır. Tehlikeli atıklarımız (kimyasal şişeleri, kablolar, piller, </a:t>
            </a:r>
            <a:r>
              <a:rPr lang="tr-TR" sz="1400" dirty="0" err="1">
                <a:latin typeface="Calibri" panose="020F0502020204030204" pitchFamily="34" charset="0"/>
                <a:ea typeface="Calibri" panose="020F0502020204030204" pitchFamily="34" charset="0"/>
                <a:cs typeface="Calibri" panose="020F0502020204030204" pitchFamily="34" charset="0"/>
              </a:rPr>
              <a:t>florasanlar</a:t>
            </a:r>
            <a:r>
              <a:rPr lang="tr-TR" sz="1400" dirty="0">
                <a:latin typeface="Calibri" panose="020F0502020204030204" pitchFamily="34" charset="0"/>
                <a:ea typeface="Calibri" panose="020F0502020204030204" pitchFamily="34" charset="0"/>
                <a:cs typeface="Calibri" panose="020F0502020204030204" pitchFamily="34" charset="0"/>
              </a:rPr>
              <a:t>, tıbbi atıklar, madeni atık yağlar, boya ve tiner kutuları, spreyler vb.) mevzuat ve yasalara uygun şekilde istiflenmektedir.</a:t>
            </a:r>
          </a:p>
          <a:p>
            <a:r>
              <a:rPr lang="tr-TR" sz="1400" dirty="0">
                <a:latin typeface="Calibri" panose="020F0502020204030204" pitchFamily="34" charset="0"/>
                <a:ea typeface="Calibri" panose="020F0502020204030204" pitchFamily="34" charset="0"/>
                <a:cs typeface="Calibri" panose="020F0502020204030204" pitchFamily="34" charset="0"/>
              </a:rPr>
              <a:t>Kızartma amacı ile kullanılan bitkisel yağlarımız Polar Madde Ölçüm Cihazı ile serbest polar madde yüzdeleri ölçülerek değişimi yapılmaktadır. Polar madde değeri yüksek çıkan bitkisel atık yağlarımız, geçici olarak </a:t>
            </a:r>
            <a:r>
              <a:rPr lang="tr-TR" sz="1400" dirty="0" err="1">
                <a:latin typeface="Calibri" panose="020F0502020204030204" pitchFamily="34" charset="0"/>
                <a:ea typeface="Calibri" panose="020F0502020204030204" pitchFamily="34" charset="0"/>
                <a:cs typeface="Calibri" panose="020F0502020204030204" pitchFamily="34" charset="0"/>
              </a:rPr>
              <a:t>ehlikeli</a:t>
            </a:r>
            <a:r>
              <a:rPr lang="tr-TR" sz="1400" dirty="0">
                <a:latin typeface="Calibri" panose="020F0502020204030204" pitchFamily="34" charset="0"/>
                <a:ea typeface="Calibri" panose="020F0502020204030204" pitchFamily="34" charset="0"/>
                <a:cs typeface="Calibri" panose="020F0502020204030204" pitchFamily="34" charset="0"/>
              </a:rPr>
              <a:t> atık alanımızda depolanmakta ve daha sonra geri dönüştürülmek üzere lisanslı firmaya “</a:t>
            </a:r>
            <a:r>
              <a:rPr lang="tr-TR" sz="1400" dirty="0" err="1">
                <a:latin typeface="Calibri" panose="020F0502020204030204" pitchFamily="34" charset="0"/>
                <a:ea typeface="Calibri" panose="020F0502020204030204" pitchFamily="34" charset="0"/>
                <a:cs typeface="Calibri" panose="020F0502020204030204" pitchFamily="34" charset="0"/>
              </a:rPr>
              <a:t>Motat</a:t>
            </a:r>
            <a:r>
              <a:rPr lang="tr-TR" sz="1400" dirty="0">
                <a:latin typeface="Calibri" panose="020F0502020204030204" pitchFamily="34" charset="0"/>
                <a:ea typeface="Calibri" panose="020F0502020204030204" pitchFamily="34" charset="0"/>
                <a:cs typeface="Calibri" panose="020F0502020204030204" pitchFamily="34" charset="0"/>
              </a:rPr>
              <a:t> sistemi üzerinden giriş yapılarak’’ teslim edilmektedir.</a:t>
            </a:r>
          </a:p>
          <a:p>
            <a:endParaRPr lang="tr-TR" sz="1400" dirty="0">
              <a:latin typeface="Calibri" panose="020F0502020204030204" pitchFamily="34" charset="0"/>
              <a:ea typeface="Calibri" panose="020F0502020204030204" pitchFamily="34" charset="0"/>
              <a:cs typeface="Calibri" panose="020F0502020204030204" pitchFamily="34" charset="0"/>
            </a:endParaRPr>
          </a:p>
        </p:txBody>
      </p:sp>
      <p:sp>
        <p:nvSpPr>
          <p:cNvPr id="4" name="Metin kutusu 3">
            <a:extLst>
              <a:ext uri="{FF2B5EF4-FFF2-40B4-BE49-F238E27FC236}">
                <a16:creationId xmlns:a16="http://schemas.microsoft.com/office/drawing/2014/main" id="{F9815B71-6570-C3E8-1F7F-553E3037ABDE}"/>
              </a:ext>
            </a:extLst>
          </p:cNvPr>
          <p:cNvSpPr txBox="1"/>
          <p:nvPr/>
        </p:nvSpPr>
        <p:spPr>
          <a:xfrm>
            <a:off x="3362226" y="603316"/>
            <a:ext cx="5467547" cy="523220"/>
          </a:xfrm>
          <a:prstGeom prst="rect">
            <a:avLst/>
          </a:prstGeom>
          <a:noFill/>
        </p:spPr>
        <p:txBody>
          <a:bodyPr wrap="square" rtlCol="0">
            <a:spAutoFit/>
          </a:bodyPr>
          <a:lstStyle/>
          <a:p>
            <a:pPr algn="ctr"/>
            <a:r>
              <a:rPr lang="tr-TR" sz="2800" b="1" dirty="0"/>
              <a:t>Tehlikeli Atıklar</a:t>
            </a:r>
          </a:p>
        </p:txBody>
      </p:sp>
    </p:spTree>
    <p:extLst>
      <p:ext uri="{BB962C8B-B14F-4D97-AF65-F5344CB8AC3E}">
        <p14:creationId xmlns:p14="http://schemas.microsoft.com/office/powerpoint/2010/main" val="2685074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yazı tahtası, iç mekan, duvar içeren bir resim">
            <a:extLst>
              <a:ext uri="{FF2B5EF4-FFF2-40B4-BE49-F238E27FC236}">
                <a16:creationId xmlns:a16="http://schemas.microsoft.com/office/drawing/2014/main" id="{000643A6-0820-9B60-A293-66A779C8A986}"/>
              </a:ext>
            </a:extLst>
          </p:cNvPr>
          <p:cNvPicPr>
            <a:picLocks noChangeAspect="1"/>
          </p:cNvPicPr>
          <p:nvPr/>
        </p:nvPicPr>
        <p:blipFill rotWithShape="1">
          <a:blip r:embed="rId2">
            <a:extLst>
              <a:ext uri="{28A0092B-C50C-407E-A947-70E740481C1C}">
                <a14:useLocalDpi xmlns:a14="http://schemas.microsoft.com/office/drawing/2010/main" val="0"/>
              </a:ext>
            </a:extLst>
          </a:blip>
          <a:srcRect l="31517" r="36637"/>
          <a:stretch/>
        </p:blipFill>
        <p:spPr>
          <a:xfrm>
            <a:off x="7338646" y="10"/>
            <a:ext cx="4853354" cy="6857990"/>
          </a:xfrm>
          <a:prstGeom prst="rect">
            <a:avLst/>
          </a:prstGeom>
        </p:spPr>
      </p:pic>
      <p:sp>
        <p:nvSpPr>
          <p:cNvPr id="3" name="İçerik Yer Tutucusu 2">
            <a:extLst>
              <a:ext uri="{FF2B5EF4-FFF2-40B4-BE49-F238E27FC236}">
                <a16:creationId xmlns:a16="http://schemas.microsoft.com/office/drawing/2014/main" id="{58BCADF0-C771-EAB8-4952-64C2834A59B0}"/>
              </a:ext>
            </a:extLst>
          </p:cNvPr>
          <p:cNvSpPr>
            <a:spLocks noGrp="1"/>
          </p:cNvSpPr>
          <p:nvPr>
            <p:ph idx="1"/>
          </p:nvPr>
        </p:nvSpPr>
        <p:spPr>
          <a:xfrm>
            <a:off x="776651" y="1145358"/>
            <a:ext cx="6015897" cy="3593591"/>
          </a:xfrm>
        </p:spPr>
        <p:txBody>
          <a:bodyPr>
            <a:normAutofit fontScale="85000" lnSpcReduction="20000"/>
          </a:bodyPr>
          <a:lstStyle/>
          <a:p>
            <a:pPr marL="0" indent="0">
              <a:lnSpc>
                <a:spcPct val="100000"/>
              </a:lnSpc>
              <a:buNone/>
            </a:pPr>
            <a:r>
              <a:rPr lang="tr-TR" sz="1400" b="1" dirty="0">
                <a:latin typeface="Calibri" panose="020F0502020204030204" pitchFamily="34" charset="0"/>
                <a:ea typeface="Calibri" panose="020F0502020204030204" pitchFamily="34" charset="0"/>
                <a:cs typeface="Calibri" panose="020F0502020204030204" pitchFamily="34" charset="0"/>
              </a:rPr>
              <a:t>KİMYASAL KULLANIMI</a:t>
            </a:r>
          </a:p>
          <a:p>
            <a:pPr>
              <a:lnSpc>
                <a:spcPct val="100000"/>
              </a:lnSpc>
            </a:pPr>
            <a:r>
              <a:rPr lang="tr-TR" sz="1400" dirty="0">
                <a:latin typeface="Calibri" panose="020F0502020204030204" pitchFamily="34" charset="0"/>
                <a:ea typeface="Calibri" panose="020F0502020204030204" pitchFamily="34" charset="0"/>
                <a:cs typeface="Calibri" panose="020F0502020204030204" pitchFamily="34" charset="0"/>
              </a:rPr>
              <a:t>Kimyasal maddeler hayatımızda birçok alanda kullandığımız, hayatımızı kolaylaştıran ancak zararlı etkileri ile olumsuz sonuçlara da neden olabilen maddelerdir. Tesisimizde bakım-onarım faaliyetlerinde, temizlik faaliyetlerinde ve bahçe ilaçlamalarında kullanımı söz konusudur.</a:t>
            </a:r>
          </a:p>
          <a:p>
            <a:pPr>
              <a:lnSpc>
                <a:spcPct val="100000"/>
              </a:lnSpc>
            </a:pPr>
            <a:r>
              <a:rPr lang="tr-TR" sz="1400" dirty="0">
                <a:latin typeface="Calibri" panose="020F0502020204030204" pitchFamily="34" charset="0"/>
                <a:ea typeface="Calibri" panose="020F0502020204030204" pitchFamily="34" charset="0"/>
                <a:cs typeface="Calibri" panose="020F0502020204030204" pitchFamily="34" charset="0"/>
              </a:rPr>
              <a:t>Çevreyi dikkate alarak temizlik yapmak, hijyenik olarak temizlik yapmak ve aynı zamanda sağlığı ve çevreyi mümkün olduğu kadar az olumsuz etkilemek anlamına gelir. Çevreye verilecek zararlar, sadece çevreye uyumlu temizlik ürünleri kullanarak değil aynı zamanda bu ürünleri tasarruflu kullanılarak ve dozajını iyi ayarlayarak da en aza indirilebilir. Böylelikle kimyasalların çevreye toplam zararı önemli ölçüde azaltılabilir. </a:t>
            </a:r>
          </a:p>
          <a:p>
            <a:pPr>
              <a:lnSpc>
                <a:spcPct val="100000"/>
              </a:lnSpc>
            </a:pPr>
            <a:r>
              <a:rPr lang="tr-TR" sz="1400" dirty="0">
                <a:latin typeface="Calibri" panose="020F0502020204030204" pitchFamily="34" charset="0"/>
                <a:ea typeface="Calibri" panose="020F0502020204030204" pitchFamily="34" charset="0"/>
                <a:cs typeface="Calibri" panose="020F0502020204030204" pitchFamily="34" charset="0"/>
              </a:rPr>
              <a:t>Ayrıca;</a:t>
            </a:r>
          </a:p>
          <a:p>
            <a:pPr>
              <a:lnSpc>
                <a:spcPct val="100000"/>
              </a:lnSpc>
            </a:pPr>
            <a:r>
              <a:rPr lang="tr-TR" sz="1400" dirty="0">
                <a:latin typeface="Calibri" panose="020F0502020204030204" pitchFamily="34" charset="0"/>
                <a:ea typeface="Calibri" panose="020F0502020204030204" pitchFamily="34" charset="0"/>
                <a:cs typeface="Calibri" panose="020F0502020204030204" pitchFamily="34" charset="0"/>
              </a:rPr>
              <a:t>Tesisimiz genelde kullanılmakta olan deterjan, dezenfektanlar ve kimyasallar çevre (doğa) ve insan sağlığına zarar vermeyen türdendir. Bu malzemelerin seçiminde özellikle MSDS raporları incelenir. Kullandıkları süre boyunca bu raporlar saklanır. Uluslararası standartlara uygunluğu için CAS kodlarının uygunluğu değerlendirilir.</a:t>
            </a:r>
          </a:p>
          <a:p>
            <a:pPr>
              <a:lnSpc>
                <a:spcPct val="100000"/>
              </a:lnSpc>
            </a:pPr>
            <a:r>
              <a:rPr lang="tr-TR" sz="1400" dirty="0">
                <a:latin typeface="Calibri" panose="020F0502020204030204" pitchFamily="34" charset="0"/>
                <a:ea typeface="Calibri" panose="020F0502020204030204" pitchFamily="34" charset="0"/>
                <a:cs typeface="Calibri" panose="020F0502020204030204" pitchFamily="34" charset="0"/>
              </a:rPr>
              <a:t>Kat hizmetleri kimyasallarında otomatik dozajlama sistemi mevcuttur.</a:t>
            </a:r>
          </a:p>
          <a:p>
            <a:pPr>
              <a:lnSpc>
                <a:spcPct val="100000"/>
              </a:lnSpc>
            </a:pPr>
            <a:endParaRPr lang="tr-TR" sz="1100" dirty="0">
              <a:latin typeface="Calibri" panose="020F0502020204030204" pitchFamily="34" charset="0"/>
              <a:ea typeface="Calibri" panose="020F0502020204030204" pitchFamily="34" charset="0"/>
              <a:cs typeface="Calibri" panose="020F0502020204030204" pitchFamily="34" charset="0"/>
            </a:endParaRPr>
          </a:p>
          <a:p>
            <a:pPr>
              <a:lnSpc>
                <a:spcPct val="100000"/>
              </a:lnSpc>
            </a:pPr>
            <a:endParaRPr lang="tr-TR"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9433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3E6C414-3CB2-D25A-30FB-9D4C63632F87}"/>
              </a:ext>
            </a:extLst>
          </p:cNvPr>
          <p:cNvSpPr>
            <a:spLocks noGrp="1"/>
          </p:cNvSpPr>
          <p:nvPr>
            <p:ph idx="1"/>
          </p:nvPr>
        </p:nvSpPr>
        <p:spPr>
          <a:xfrm>
            <a:off x="1006839" y="624773"/>
            <a:ext cx="10178322" cy="3593591"/>
          </a:xfrm>
        </p:spPr>
        <p:txBody>
          <a:bodyPr>
            <a:noAutofit/>
          </a:bodyPr>
          <a:lstStyle/>
          <a:p>
            <a:r>
              <a:rPr lang="tr-TR" sz="1800" dirty="0">
                <a:latin typeface="Calibri" panose="020F0502020204030204" pitchFamily="34" charset="0"/>
                <a:ea typeface="Calibri" panose="020F0502020204030204" pitchFamily="34" charset="0"/>
                <a:cs typeface="Calibri" panose="020F0502020204030204" pitchFamily="34" charset="0"/>
              </a:rPr>
              <a:t>Otelimizde kullanılan tüm ürünler hayvanlar üzerinde test yapmayan markalardan seçilmekte.</a:t>
            </a:r>
          </a:p>
          <a:p>
            <a:r>
              <a:rPr lang="tr-TR" sz="1800" dirty="0">
                <a:latin typeface="Calibri" panose="020F0502020204030204" pitchFamily="34" charset="0"/>
                <a:ea typeface="Calibri" panose="020F0502020204030204" pitchFamily="34" charset="0"/>
                <a:cs typeface="Calibri" panose="020F0502020204030204" pitchFamily="34" charset="0"/>
              </a:rPr>
              <a:t>Kimyasalların güvenli bir şekilde bertaraf edilmesi için ilgili firmalarla çalışarak kimyasal atıkların takibini yapmaktayız.</a:t>
            </a:r>
          </a:p>
          <a:p>
            <a:r>
              <a:rPr lang="tr-TR" sz="1800" dirty="0">
                <a:latin typeface="Calibri" panose="020F0502020204030204" pitchFamily="34" charset="0"/>
                <a:ea typeface="Calibri" panose="020F0502020204030204" pitchFamily="34" charset="0"/>
                <a:cs typeface="Calibri" panose="020F0502020204030204" pitchFamily="34" charset="0"/>
              </a:rPr>
              <a:t>Kimyasal kullanım miktarlarımızı kontrol ediyor, boşa ve yanlış kimyasal kullanımını engellemek için personel eğitimleri veriyoruz. Mümkün oldukça konsantre ürünler kullanmaya çalışıyoruz.</a:t>
            </a:r>
          </a:p>
          <a:p>
            <a:r>
              <a:rPr lang="tr-TR" sz="1800" dirty="0">
                <a:latin typeface="Calibri" panose="020F0502020204030204" pitchFamily="34" charset="0"/>
                <a:ea typeface="Calibri" panose="020F0502020204030204" pitchFamily="34" charset="0"/>
                <a:cs typeface="Calibri" panose="020F0502020204030204" pitchFamily="34" charset="0"/>
              </a:rPr>
              <a:t>Dışardan hizmet aldığımız haşere ile mücadele firmasının kullandığı ilaçların insan sağlığına ve çevreye zarar vermeyen ürün olduğunu garanti altına alıyoruz. Doğal tedbirlerden (sinek tutucu, yapışkanlı kağıt vb.) daha fazla yararlanmaya çalışıyoruz.</a:t>
            </a:r>
          </a:p>
        </p:txBody>
      </p:sp>
    </p:spTree>
    <p:extLst>
      <p:ext uri="{BB962C8B-B14F-4D97-AF65-F5344CB8AC3E}">
        <p14:creationId xmlns:p14="http://schemas.microsoft.com/office/powerpoint/2010/main" val="2132571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B6C57B8-5F95-152B-42FE-1F800C4C5CE6}"/>
              </a:ext>
            </a:extLst>
          </p:cNvPr>
          <p:cNvSpPr>
            <a:spLocks noGrp="1"/>
          </p:cNvSpPr>
          <p:nvPr>
            <p:ph idx="1"/>
          </p:nvPr>
        </p:nvSpPr>
        <p:spPr>
          <a:xfrm>
            <a:off x="1176264" y="721151"/>
            <a:ext cx="10178322" cy="3593591"/>
          </a:xfrm>
        </p:spPr>
        <p:txBody>
          <a:bodyPr>
            <a:noAutofit/>
          </a:bodyPr>
          <a:lstStyle/>
          <a:p>
            <a:pPr algn="ctr"/>
            <a:r>
              <a:rPr lang="tr-TR" sz="1600" b="1" dirty="0">
                <a:latin typeface="Calibri" panose="020F0502020204030204" pitchFamily="34" charset="0"/>
                <a:ea typeface="Calibri" panose="020F0502020204030204" pitchFamily="34" charset="0"/>
                <a:cs typeface="Calibri" panose="020F0502020204030204" pitchFamily="34" charset="0"/>
              </a:rPr>
              <a:t>PERSONEL ÇEVRE EĞİTİMLERİ VE TATBİKATLARI</a:t>
            </a:r>
          </a:p>
          <a:p>
            <a:r>
              <a:rPr lang="tr-TR" sz="1600" dirty="0">
                <a:latin typeface="Calibri" panose="020F0502020204030204" pitchFamily="34" charset="0"/>
                <a:ea typeface="Calibri" panose="020F0502020204030204" pitchFamily="34" charset="0"/>
                <a:cs typeface="Calibri" panose="020F0502020204030204" pitchFamily="34" charset="0"/>
              </a:rPr>
              <a:t>Yıllık eğitim programları doğrultusunda çalışanlarımıza Çevre Danışmanımız tarafından yılda bir kez Çevre Eğitimi verilmektedir. Ayrıca eğitimler; Doğal Kaynakların Tüketimi, Atıklar Hakkında Bilgilendirme ve Azaltmak için neler yapabiliriz konularını da kapsamaktadır. </a:t>
            </a:r>
          </a:p>
          <a:p>
            <a:r>
              <a:rPr lang="tr-TR" sz="1600" dirty="0">
                <a:latin typeface="Calibri" panose="020F0502020204030204" pitchFamily="34" charset="0"/>
                <a:ea typeface="Calibri" panose="020F0502020204030204" pitchFamily="34" charset="0"/>
                <a:cs typeface="Calibri" panose="020F0502020204030204" pitchFamily="34" charset="0"/>
              </a:rPr>
              <a:t>Kimyasal firmamızdan düzenli olarak kimyasal eğitimlerinin verilmesi sağlanacaktır.</a:t>
            </a:r>
          </a:p>
          <a:p>
            <a:r>
              <a:rPr lang="tr-TR" sz="1600" dirty="0">
                <a:latin typeface="Calibri" panose="020F0502020204030204" pitchFamily="34" charset="0"/>
                <a:ea typeface="Calibri" panose="020F0502020204030204" pitchFamily="34" charset="0"/>
                <a:cs typeface="Calibri" panose="020F0502020204030204" pitchFamily="34" charset="0"/>
              </a:rPr>
              <a:t>Eğitimler iç ve dış eğitimler olarak gerçekleşmektedir. Çevre görevlimiz, çevre danışmanımız ve misafir ilişkileri müdürü tarafından periyodik olarak verilen eğitimlerle tüm çalışanlarımızın çevre konusu tarafından bilinçlendirilmesi sağlanmaktadır.</a:t>
            </a:r>
          </a:p>
          <a:p>
            <a:r>
              <a:rPr lang="tr-TR" sz="1600" dirty="0">
                <a:latin typeface="Calibri" panose="020F0502020204030204" pitchFamily="34" charset="0"/>
                <a:ea typeface="Calibri" panose="020F0502020204030204" pitchFamily="34" charset="0"/>
                <a:cs typeface="Calibri" panose="020F0502020204030204" pitchFamily="34" charset="0"/>
              </a:rPr>
              <a:t>Tesisimiz tarafından ağaçların herhangi bir yangın durumunda zarar görmesini engellemek için çalışmalar yürütülmektedir. Bu kapsamda;</a:t>
            </a:r>
          </a:p>
          <a:p>
            <a:r>
              <a:rPr lang="tr-TR" sz="1600" dirty="0">
                <a:latin typeface="Calibri" panose="020F0502020204030204" pitchFamily="34" charset="0"/>
                <a:ea typeface="Calibri" panose="020F0502020204030204" pitchFamily="34" charset="0"/>
                <a:cs typeface="Calibri" panose="020F0502020204030204" pitchFamily="34" charset="0"/>
              </a:rPr>
              <a:t> Çalışanlarımıza yangın eğitimi planlanmıştır.</a:t>
            </a:r>
          </a:p>
          <a:p>
            <a:r>
              <a:rPr lang="tr-TR" sz="1600" dirty="0">
                <a:latin typeface="Calibri" panose="020F0502020204030204" pitchFamily="34" charset="0"/>
                <a:ea typeface="Calibri" panose="020F0502020204030204" pitchFamily="34" charset="0"/>
                <a:cs typeface="Calibri" panose="020F0502020204030204" pitchFamily="34" charset="0"/>
              </a:rPr>
              <a:t>Yangın tatbikatları yapılmak üzere planlanmıştır.</a:t>
            </a:r>
          </a:p>
          <a:p>
            <a:r>
              <a:rPr lang="tr-TR" sz="1600" dirty="0">
                <a:latin typeface="Calibri" panose="020F0502020204030204" pitchFamily="34" charset="0"/>
                <a:ea typeface="Calibri" panose="020F0502020204030204" pitchFamily="34" charset="0"/>
                <a:cs typeface="Calibri" panose="020F0502020204030204" pitchFamily="34" charset="0"/>
              </a:rPr>
              <a:t> Acil Durum Ekipleri oluşturulmuştur.</a:t>
            </a:r>
          </a:p>
          <a:p>
            <a:r>
              <a:rPr lang="tr-TR" sz="1600" dirty="0">
                <a:latin typeface="Calibri" panose="020F0502020204030204" pitchFamily="34" charset="0"/>
                <a:ea typeface="Calibri" panose="020F0502020204030204" pitchFamily="34" charset="0"/>
                <a:cs typeface="Calibri" panose="020F0502020204030204" pitchFamily="34" charset="0"/>
              </a:rPr>
              <a:t>Yangın hidrantların, yangın tüplerin vs. bakımları düzenli olarak yapılmaktadır.</a:t>
            </a:r>
          </a:p>
          <a:p>
            <a:r>
              <a:rPr lang="tr-TR" sz="1600" dirty="0">
                <a:latin typeface="Calibri" panose="020F0502020204030204" pitchFamily="34" charset="0"/>
                <a:ea typeface="Calibri" panose="020F0502020204030204" pitchFamily="34" charset="0"/>
                <a:cs typeface="Calibri" panose="020F0502020204030204" pitchFamily="34" charset="0"/>
              </a:rPr>
              <a:t>Ayrıca bölümlere kimyasal sızıntılara karşı neler yapması gerektiğine dair eğitim </a:t>
            </a:r>
            <a:r>
              <a:rPr lang="tr-TR" sz="1600" dirty="0" err="1">
                <a:latin typeface="Calibri" panose="020F0502020204030204" pitchFamily="34" charset="0"/>
                <a:ea typeface="Calibri" panose="020F0502020204030204" pitchFamily="34" charset="0"/>
                <a:cs typeface="Calibri" panose="020F0502020204030204" pitchFamily="34" charset="0"/>
              </a:rPr>
              <a:t>verimekte</a:t>
            </a:r>
            <a:r>
              <a:rPr lang="tr-TR" sz="1600" dirty="0">
                <a:latin typeface="Calibri" panose="020F0502020204030204" pitchFamily="34" charset="0"/>
                <a:ea typeface="Calibri" panose="020F0502020204030204" pitchFamily="34" charset="0"/>
                <a:cs typeface="Calibri" panose="020F0502020204030204" pitchFamily="34" charset="0"/>
              </a:rPr>
              <a:t> ve gerekli tatbikatlar gerçekleştirilmektedir.</a:t>
            </a:r>
          </a:p>
        </p:txBody>
      </p:sp>
    </p:spTree>
    <p:extLst>
      <p:ext uri="{BB962C8B-B14F-4D97-AF65-F5344CB8AC3E}">
        <p14:creationId xmlns:p14="http://schemas.microsoft.com/office/powerpoint/2010/main" val="3440155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6BB43A5B-CD3F-C967-B23F-AC3CB725683B}"/>
              </a:ext>
            </a:extLst>
          </p:cNvPr>
          <p:cNvSpPr>
            <a:spLocks noGrp="1"/>
          </p:cNvSpPr>
          <p:nvPr>
            <p:ph idx="1"/>
          </p:nvPr>
        </p:nvSpPr>
        <p:spPr>
          <a:xfrm>
            <a:off x="1250950" y="1103313"/>
            <a:ext cx="10179050" cy="4776787"/>
          </a:xfrm>
        </p:spPr>
        <p:txBody>
          <a:bodyPr>
            <a:normAutofit/>
          </a:bodyPr>
          <a:lstStyle/>
          <a:p>
            <a:pPr marL="0" indent="0" algn="ctr">
              <a:buNone/>
            </a:pPr>
            <a:r>
              <a:rPr lang="tr-TR" b="1" dirty="0">
                <a:latin typeface="Calibri" panose="020F0502020204030204" pitchFamily="34" charset="0"/>
                <a:ea typeface="Calibri" panose="020F0502020204030204" pitchFamily="34" charset="0"/>
                <a:cs typeface="Calibri" panose="020F0502020204030204" pitchFamily="34" charset="0"/>
              </a:rPr>
              <a:t>ÇALIŞMA HAYATI</a:t>
            </a:r>
          </a:p>
          <a:p>
            <a:r>
              <a:rPr lang="tr-TR" dirty="0">
                <a:latin typeface="Calibri" panose="020F0502020204030204" pitchFamily="34" charset="0"/>
                <a:ea typeface="Calibri" panose="020F0502020204030204" pitchFamily="34" charset="0"/>
                <a:cs typeface="Calibri" panose="020F0502020204030204" pitchFamily="34" charset="0"/>
              </a:rPr>
              <a:t>Park Dedeman Eskişehir çalışanlarına 2024 yılından itibaren işe başladıkları anda Oryantasyon Eğitimi programına alınacaktır.</a:t>
            </a:r>
          </a:p>
          <a:p>
            <a:r>
              <a:rPr lang="tr-TR" dirty="0">
                <a:latin typeface="Calibri" panose="020F0502020204030204" pitchFamily="34" charset="0"/>
                <a:ea typeface="Calibri" panose="020F0502020204030204" pitchFamily="34" charset="0"/>
                <a:cs typeface="Calibri" panose="020F0502020204030204" pitchFamily="34" charset="0"/>
              </a:rPr>
              <a:t>Otelin tarihçesi, tesis içinde uyulması gereken kurallar, çalışanlardan beklentilerimiz, çevre çalışmalarımız, politikamız ve kalite yönetim sistemleri gibi konular hakkında bilgilendirmeler yapılmaktadır.</a:t>
            </a:r>
          </a:p>
          <a:p>
            <a:pPr marL="0" indent="0" algn="ctr">
              <a:buNone/>
            </a:pPr>
            <a:r>
              <a:rPr lang="tr-TR" b="1" dirty="0">
                <a:latin typeface="Calibri" panose="020F0502020204030204" pitchFamily="34" charset="0"/>
                <a:ea typeface="Calibri" panose="020F0502020204030204" pitchFamily="34" charset="0"/>
                <a:cs typeface="Calibri" panose="020F0502020204030204" pitchFamily="34" charset="0"/>
              </a:rPr>
              <a:t>FIRSAT EŞİTLİĞİ</a:t>
            </a:r>
          </a:p>
          <a:p>
            <a:r>
              <a:rPr lang="tr-TR" dirty="0">
                <a:latin typeface="Calibri" panose="020F0502020204030204" pitchFamily="34" charset="0"/>
                <a:ea typeface="Calibri" panose="020F0502020204030204" pitchFamily="34" charset="0"/>
                <a:cs typeface="Calibri" panose="020F0502020204030204" pitchFamily="34" charset="0"/>
              </a:rPr>
              <a:t>Eğitim Olanakları:</a:t>
            </a:r>
          </a:p>
          <a:p>
            <a:r>
              <a:rPr lang="tr-TR" dirty="0">
                <a:latin typeface="Calibri" panose="020F0502020204030204" pitchFamily="34" charset="0"/>
                <a:ea typeface="Calibri" panose="020F0502020204030204" pitchFamily="34" charset="0"/>
                <a:cs typeface="Calibri" panose="020F0502020204030204" pitchFamily="34" charset="0"/>
              </a:rPr>
              <a:t>Sürekli eğitim ve gelişim anlayışı ile çalışanlarımıza Kişisel Gelişim Eğitimlerinin yanında bölüm içi </a:t>
            </a:r>
          </a:p>
          <a:p>
            <a:r>
              <a:rPr lang="tr-TR" dirty="0">
                <a:latin typeface="Calibri" panose="020F0502020204030204" pitchFamily="34" charset="0"/>
                <a:ea typeface="Calibri" panose="020F0502020204030204" pitchFamily="34" charset="0"/>
                <a:cs typeface="Calibri" panose="020F0502020204030204" pitchFamily="34" charset="0"/>
              </a:rPr>
              <a:t>Mesleki Gelişim Eğitimleri de verilmektedir</a:t>
            </a:r>
          </a:p>
          <a:p>
            <a:r>
              <a:rPr lang="tr-TR" dirty="0">
                <a:latin typeface="Calibri" panose="020F0502020204030204" pitchFamily="34" charset="0"/>
                <a:ea typeface="Calibri" panose="020F0502020204030204" pitchFamily="34" charset="0"/>
                <a:cs typeface="Calibri" panose="020F0502020204030204" pitchFamily="34" charset="0"/>
              </a:rPr>
              <a:t>Departmanlara yıllık eğitimleri planlanarak, takip edilmesi sağlanacaktır.</a:t>
            </a:r>
          </a:p>
        </p:txBody>
      </p:sp>
    </p:spTree>
    <p:extLst>
      <p:ext uri="{BB962C8B-B14F-4D97-AF65-F5344CB8AC3E}">
        <p14:creationId xmlns:p14="http://schemas.microsoft.com/office/powerpoint/2010/main" val="507091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İçerik Yer Tutucusu 2">
            <a:extLst>
              <a:ext uri="{FF2B5EF4-FFF2-40B4-BE49-F238E27FC236}">
                <a16:creationId xmlns:a16="http://schemas.microsoft.com/office/drawing/2014/main" id="{34CE7979-5C72-0753-5FEB-749A9EBAB563}"/>
              </a:ext>
            </a:extLst>
          </p:cNvPr>
          <p:cNvGraphicFramePr>
            <a:graphicFrameLocks noGrp="1"/>
          </p:cNvGraphicFramePr>
          <p:nvPr>
            <p:ph idx="1"/>
            <p:extLst>
              <p:ext uri="{D42A27DB-BD31-4B8C-83A1-F6EECF244321}">
                <p14:modId xmlns:p14="http://schemas.microsoft.com/office/powerpoint/2010/main" val="4003041428"/>
              </p:ext>
            </p:extLst>
          </p:nvPr>
        </p:nvGraphicFramePr>
        <p:xfrm>
          <a:off x="858060" y="737119"/>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4794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9F80EABB-A0B9-29B0-AA05-1074FA6C27A9}"/>
              </a:ext>
            </a:extLst>
          </p:cNvPr>
          <p:cNvSpPr>
            <a:spLocks noGrp="1"/>
          </p:cNvSpPr>
          <p:nvPr>
            <p:ph idx="1"/>
          </p:nvPr>
        </p:nvSpPr>
        <p:spPr>
          <a:xfrm>
            <a:off x="838200" y="366712"/>
            <a:ext cx="10515600" cy="6124575"/>
          </a:xfrm>
        </p:spPr>
        <p:txBody>
          <a:bodyPr>
            <a:normAutofit/>
          </a:bodyPr>
          <a:lstStyle/>
          <a:p>
            <a:pPr algn="ctr"/>
            <a:r>
              <a:rPr lang="tr-TR" sz="1700" dirty="0">
                <a:latin typeface="Calibri" panose="020F0502020204030204" pitchFamily="34" charset="0"/>
                <a:ea typeface="Calibri" panose="020F0502020204030204" pitchFamily="34" charset="0"/>
                <a:cs typeface="Calibri" panose="020F0502020204030204" pitchFamily="34" charset="0"/>
              </a:rPr>
              <a:t>Park Dedeman Eskişehir olarak; tüm çalışanlarımız ile  birlikte doğa ve çevreyi koruyarak en iyi kalitede hizmet sunmak için gereken kararlılığa ve çalışma gücüne sahibimiz.</a:t>
            </a:r>
          </a:p>
          <a:p>
            <a:pPr algn="ctr"/>
            <a:r>
              <a:rPr lang="tr-TR" sz="1700" dirty="0">
                <a:latin typeface="Calibri" panose="020F0502020204030204" pitchFamily="34" charset="0"/>
                <a:ea typeface="Calibri" panose="020F0502020204030204" pitchFamily="34" charset="0"/>
                <a:cs typeface="Calibri" panose="020F0502020204030204" pitchFamily="34" charset="0"/>
              </a:rPr>
              <a:t>İçinde yaşadığımız çevreyi korumak, yerel halka gerekli desteği vermek ve devamlılığını sağlamak amacıyla;</a:t>
            </a:r>
          </a:p>
          <a:p>
            <a:pPr algn="ctr"/>
            <a:r>
              <a:rPr lang="tr-TR" sz="1700" dirty="0">
                <a:latin typeface="Calibri" panose="020F0502020204030204" pitchFamily="34" charset="0"/>
                <a:ea typeface="Calibri" panose="020F0502020204030204" pitchFamily="34" charset="0"/>
                <a:cs typeface="Calibri" panose="020F0502020204030204" pitchFamily="34" charset="0"/>
              </a:rPr>
              <a:t>Ülkemizde yürürlükte olan çevre mevzuat, kanun ve yönetmeliklere uyar, tüm yasal gereklilikleri eksiksiz yerine getiririz.</a:t>
            </a:r>
          </a:p>
          <a:p>
            <a:pPr algn="ctr"/>
            <a:r>
              <a:rPr lang="tr-TR" sz="1700" dirty="0">
                <a:latin typeface="Calibri" panose="020F0502020204030204" pitchFamily="34" charset="0"/>
                <a:ea typeface="Calibri" panose="020F0502020204030204" pitchFamily="34" charset="0"/>
                <a:cs typeface="Calibri" panose="020F0502020204030204" pitchFamily="34" charset="0"/>
              </a:rPr>
              <a:t>Faaliyetlerimizi yürütürken çevreye etkilerini tespit eder, olumsuz etkileri, olası tehlikeleri ve atıklarımızı kontrol altına alır, hava, su ve toprak kirlenmesini, enerji tüketimini en aza indirgemek için gerekli önlemleri alır ve doğal kaynakların etkin kullanımını sağlar, tarihi yerlerin korunmasında gerekli desteği sağlarız. Faaliyetlerimizi kontrol eder ve sürekli iyileştiririz.</a:t>
            </a:r>
          </a:p>
          <a:p>
            <a:pPr algn="ctr"/>
            <a:r>
              <a:rPr lang="tr-TR" sz="1700" dirty="0">
                <a:latin typeface="Calibri" panose="020F0502020204030204" pitchFamily="34" charset="0"/>
                <a:ea typeface="Calibri" panose="020F0502020204030204" pitchFamily="34" charset="0"/>
                <a:cs typeface="Calibri" panose="020F0502020204030204" pitchFamily="34" charset="0"/>
              </a:rPr>
              <a:t>Çevre konusunda başarıya ulaşmak için tüm çalışanlarımızı bilinçlendirmek ve bireysel sorumluluk kazandırmak için eğitim veririz.</a:t>
            </a:r>
          </a:p>
          <a:p>
            <a:pPr algn="ctr"/>
            <a:r>
              <a:rPr lang="tr-TR" sz="1700" dirty="0">
                <a:latin typeface="Calibri" panose="020F0502020204030204" pitchFamily="34" charset="0"/>
                <a:ea typeface="Calibri" panose="020F0502020204030204" pitchFamily="34" charset="0"/>
                <a:cs typeface="Calibri" panose="020F0502020204030204" pitchFamily="34" charset="0"/>
              </a:rPr>
              <a:t>Çevre bilincinin, sadece çalışanlarımızca değil, konuklarımız ve yetkili mercilerce de benimsenmesini sağlar ve sivil toplum örgütleri veya yerel birliklerle işbirliği yaparak çevre koruma projeleri üretilmesine katkıda bulunuruz.</a:t>
            </a:r>
          </a:p>
          <a:p>
            <a:pPr algn="ctr"/>
            <a:r>
              <a:rPr lang="tr-TR" sz="1700" dirty="0">
                <a:latin typeface="Calibri" panose="020F0502020204030204" pitchFamily="34" charset="0"/>
                <a:ea typeface="Calibri" panose="020F0502020204030204" pitchFamily="34" charset="0"/>
                <a:cs typeface="Calibri" panose="020F0502020204030204" pitchFamily="34" charset="0"/>
              </a:rPr>
              <a:t>Otelimiz misafirlerinin sağlığı ve güvenliği için; Gıda güvenliği yönetim sistemi uygulaması ile hijyen şartlarını ön planda tutar, sağlıklı gıda üretimi ile ilgili tüm ulusal ve uluslararası standartlara ve yasal mevzuat hükümlerine uyar, misafirlerin ihtiyaç ve beklentilerini karşılar ve faaliyetlerimizi sürekli geliştirerek yenileriz.</a:t>
            </a:r>
          </a:p>
          <a:p>
            <a:pPr algn="ctr"/>
            <a:r>
              <a:rPr lang="tr-TR" sz="1700" dirty="0">
                <a:latin typeface="Calibri" panose="020F0502020204030204" pitchFamily="34" charset="0"/>
                <a:ea typeface="Calibri" panose="020F0502020204030204" pitchFamily="34" charset="0"/>
                <a:cs typeface="Calibri" panose="020F0502020204030204" pitchFamily="34" charset="0"/>
              </a:rPr>
              <a:t>Bu ilkeler ışığında ulusal ve uluslararası pazarda faaliyet göstererek rekabet eden otelimiz her zaman lider olabilmek için gereken kararlılığı gösterecektir.</a:t>
            </a:r>
          </a:p>
          <a:p>
            <a:pPr algn="ctr"/>
            <a:endParaRPr lang="tr-TR" sz="1700" dirty="0">
              <a:latin typeface="Calibri" panose="020F0502020204030204" pitchFamily="34" charset="0"/>
              <a:ea typeface="Calibri" panose="020F0502020204030204" pitchFamily="34" charset="0"/>
              <a:cs typeface="Calibri" panose="020F0502020204030204" pitchFamily="34" charset="0"/>
            </a:endParaRPr>
          </a:p>
          <a:p>
            <a:pPr algn="ctr"/>
            <a:endParaRPr lang="tr-TR" dirty="0"/>
          </a:p>
          <a:p>
            <a:pPr algn="ctr"/>
            <a:endParaRPr lang="tr-TR" dirty="0"/>
          </a:p>
          <a:p>
            <a:pPr algn="ctr"/>
            <a:endParaRPr lang="tr-TR" dirty="0"/>
          </a:p>
          <a:p>
            <a:pPr algn="ctr"/>
            <a:endParaRPr lang="tr-TR" dirty="0"/>
          </a:p>
        </p:txBody>
      </p:sp>
    </p:spTree>
    <p:extLst>
      <p:ext uri="{BB962C8B-B14F-4D97-AF65-F5344CB8AC3E}">
        <p14:creationId xmlns:p14="http://schemas.microsoft.com/office/powerpoint/2010/main" val="3116627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0C86577-4044-F05B-B633-9D38450CBD5D}"/>
              </a:ext>
            </a:extLst>
          </p:cNvPr>
          <p:cNvSpPr>
            <a:spLocks noGrp="1"/>
          </p:cNvSpPr>
          <p:nvPr>
            <p:ph idx="1"/>
          </p:nvPr>
        </p:nvSpPr>
        <p:spPr>
          <a:xfrm>
            <a:off x="838200" y="289249"/>
            <a:ext cx="10515600" cy="5887714"/>
          </a:xfrm>
        </p:spPr>
        <p:txBody>
          <a:bodyPr>
            <a:noAutofit/>
          </a:bodyPr>
          <a:lstStyle/>
          <a:p>
            <a:pPr algn="ctr"/>
            <a:r>
              <a:rPr lang="tr-TR" sz="1800" b="1" dirty="0">
                <a:latin typeface="Calibri" panose="020F0502020204030204" pitchFamily="34" charset="0"/>
                <a:ea typeface="Calibri" panose="020F0502020204030204" pitchFamily="34" charset="0"/>
                <a:cs typeface="Calibri" panose="020F0502020204030204" pitchFamily="34" charset="0"/>
              </a:rPr>
              <a:t>VİZYONUMUZ</a:t>
            </a:r>
          </a:p>
          <a:p>
            <a:pPr algn="ctr"/>
            <a:r>
              <a:rPr lang="tr-TR" sz="1800" dirty="0">
                <a:latin typeface="Calibri" panose="020F0502020204030204" pitchFamily="34" charset="0"/>
                <a:ea typeface="Calibri" panose="020F0502020204030204" pitchFamily="34" charset="0"/>
                <a:cs typeface="Calibri" panose="020F0502020204030204" pitchFamily="34" charset="0"/>
              </a:rPr>
              <a:t>Bir Dedeman </a:t>
            </a:r>
            <a:r>
              <a:rPr lang="tr-TR" sz="1800" dirty="0" err="1">
                <a:latin typeface="Calibri" panose="020F0502020204030204" pitchFamily="34" charset="0"/>
                <a:ea typeface="Calibri" panose="020F0502020204030204" pitchFamily="34" charset="0"/>
                <a:cs typeface="Calibri" panose="020F0502020204030204" pitchFamily="34" charset="0"/>
              </a:rPr>
              <a:t>Hotels</a:t>
            </a:r>
            <a:r>
              <a:rPr lang="tr-TR" sz="1800" dirty="0">
                <a:latin typeface="Calibri" panose="020F0502020204030204" pitchFamily="34" charset="0"/>
                <a:ea typeface="Calibri" panose="020F0502020204030204" pitchFamily="34" charset="0"/>
                <a:cs typeface="Calibri" panose="020F0502020204030204" pitchFamily="34" charset="0"/>
              </a:rPr>
              <a:t> &amp; Resorts International parçası olarak tüm çalışma arkadaşlarımızla sürdürülebilirlik çerçevesi altında markamızı global seviyede tercih edilen ve büyüyen otel zinciri haline getirmek. </a:t>
            </a:r>
          </a:p>
          <a:p>
            <a:pPr algn="ctr"/>
            <a:r>
              <a:rPr lang="tr-TR" sz="1800" b="1" dirty="0">
                <a:latin typeface="Calibri" panose="020F0502020204030204" pitchFamily="34" charset="0"/>
                <a:ea typeface="Calibri" panose="020F0502020204030204" pitchFamily="34" charset="0"/>
                <a:cs typeface="Calibri" panose="020F0502020204030204" pitchFamily="34" charset="0"/>
              </a:rPr>
              <a:t>MİSYONUMUZ</a:t>
            </a:r>
          </a:p>
          <a:p>
            <a:pPr algn="ctr"/>
            <a:r>
              <a:rPr lang="tr-TR" sz="1800" dirty="0">
                <a:latin typeface="Calibri" panose="020F0502020204030204" pitchFamily="34" charset="0"/>
                <a:ea typeface="Calibri" panose="020F0502020204030204" pitchFamily="34" charset="0"/>
                <a:cs typeface="Calibri" panose="020F0502020204030204" pitchFamily="34" charset="0"/>
              </a:rPr>
              <a:t>Dedeman misafirperverliği’’ ile anılarınıza çevre ve sosyal değerlere saygı göstererek ev sahipliği yapmak. </a:t>
            </a:r>
          </a:p>
          <a:p>
            <a:pPr algn="ctr"/>
            <a:r>
              <a:rPr lang="tr-TR" sz="1800" b="1" dirty="0">
                <a:latin typeface="Calibri" panose="020F0502020204030204" pitchFamily="34" charset="0"/>
                <a:ea typeface="Calibri" panose="020F0502020204030204" pitchFamily="34" charset="0"/>
                <a:cs typeface="Calibri" panose="020F0502020204030204" pitchFamily="34" charset="0"/>
              </a:rPr>
              <a:t>DEĞERLERİMİZ</a:t>
            </a:r>
          </a:p>
          <a:p>
            <a:pPr marL="0" indent="0" algn="ctr">
              <a:buNone/>
            </a:pPr>
            <a:r>
              <a:rPr lang="tr-TR" sz="1800" dirty="0">
                <a:latin typeface="Calibri" panose="020F0502020204030204" pitchFamily="34" charset="0"/>
                <a:ea typeface="Calibri" panose="020F0502020204030204" pitchFamily="34" charset="0"/>
                <a:cs typeface="Calibri" panose="020F0502020204030204" pitchFamily="34" charset="0"/>
              </a:rPr>
              <a:t>• Güvenilirlik Dürüstlük </a:t>
            </a:r>
          </a:p>
          <a:p>
            <a:pPr marL="0" indent="0" algn="ctr">
              <a:buNone/>
            </a:pPr>
            <a:r>
              <a:rPr lang="tr-TR" sz="1800" dirty="0">
                <a:latin typeface="Calibri" panose="020F0502020204030204" pitchFamily="34" charset="0"/>
                <a:ea typeface="Calibri" panose="020F0502020204030204" pitchFamily="34" charset="0"/>
                <a:cs typeface="Calibri" panose="020F0502020204030204" pitchFamily="34" charset="0"/>
              </a:rPr>
              <a:t>• Misafir Odaklılık </a:t>
            </a:r>
          </a:p>
          <a:p>
            <a:pPr marL="0" indent="0" algn="ctr">
              <a:buNone/>
            </a:pPr>
            <a:r>
              <a:rPr lang="tr-TR" sz="1800" dirty="0">
                <a:latin typeface="Calibri" panose="020F0502020204030204" pitchFamily="34" charset="0"/>
                <a:ea typeface="Calibri" panose="020F0502020204030204" pitchFamily="34" charset="0"/>
                <a:cs typeface="Calibri" panose="020F0502020204030204" pitchFamily="34" charset="0"/>
              </a:rPr>
              <a:t>• Adalet </a:t>
            </a:r>
          </a:p>
          <a:p>
            <a:pPr marL="0" indent="0" algn="ctr">
              <a:buNone/>
            </a:pPr>
            <a:r>
              <a:rPr lang="tr-TR" sz="1800" dirty="0">
                <a:latin typeface="Calibri" panose="020F0502020204030204" pitchFamily="34" charset="0"/>
                <a:ea typeface="Calibri" panose="020F0502020204030204" pitchFamily="34" charset="0"/>
                <a:cs typeface="Calibri" panose="020F0502020204030204" pitchFamily="34" charset="0"/>
              </a:rPr>
              <a:t>• Şeffaflık </a:t>
            </a:r>
          </a:p>
          <a:p>
            <a:pPr marL="0" indent="0" algn="ctr">
              <a:buNone/>
            </a:pPr>
            <a:r>
              <a:rPr lang="tr-TR" sz="1800" dirty="0">
                <a:latin typeface="Calibri" panose="020F0502020204030204" pitchFamily="34" charset="0"/>
                <a:ea typeface="Calibri" panose="020F0502020204030204" pitchFamily="34" charset="0"/>
                <a:cs typeface="Calibri" panose="020F0502020204030204" pitchFamily="34" charset="0"/>
              </a:rPr>
              <a:t>• Sadakat </a:t>
            </a:r>
          </a:p>
          <a:p>
            <a:pPr marL="0" indent="0" algn="ctr">
              <a:buNone/>
            </a:pPr>
            <a:r>
              <a:rPr lang="tr-TR" sz="1800" dirty="0">
                <a:latin typeface="Calibri" panose="020F0502020204030204" pitchFamily="34" charset="0"/>
                <a:ea typeface="Calibri" panose="020F0502020204030204" pitchFamily="34" charset="0"/>
                <a:cs typeface="Calibri" panose="020F0502020204030204" pitchFamily="34" charset="0"/>
              </a:rPr>
              <a:t>• Yenilikçilik </a:t>
            </a:r>
          </a:p>
          <a:p>
            <a:pPr marL="0" indent="0" algn="ctr">
              <a:buNone/>
            </a:pPr>
            <a:r>
              <a:rPr lang="tr-TR" sz="1800" dirty="0">
                <a:latin typeface="Calibri" panose="020F0502020204030204" pitchFamily="34" charset="0"/>
                <a:ea typeface="Calibri" panose="020F0502020204030204" pitchFamily="34" charset="0"/>
                <a:cs typeface="Calibri" panose="020F0502020204030204" pitchFamily="34" charset="0"/>
              </a:rPr>
              <a:t>• Çevreye Duyarlılık </a:t>
            </a:r>
          </a:p>
          <a:p>
            <a:pPr marL="0" indent="0" algn="ctr">
              <a:buNone/>
            </a:pPr>
            <a:r>
              <a:rPr lang="tr-TR" sz="1800" dirty="0">
                <a:latin typeface="Calibri" panose="020F0502020204030204" pitchFamily="34" charset="0"/>
                <a:ea typeface="Calibri" panose="020F0502020204030204" pitchFamily="34" charset="0"/>
                <a:cs typeface="Calibri" panose="020F0502020204030204" pitchFamily="34" charset="0"/>
              </a:rPr>
              <a:t>• Sosyal Sorumluluk</a:t>
            </a:r>
          </a:p>
        </p:txBody>
      </p:sp>
    </p:spTree>
    <p:extLst>
      <p:ext uri="{BB962C8B-B14F-4D97-AF65-F5344CB8AC3E}">
        <p14:creationId xmlns:p14="http://schemas.microsoft.com/office/powerpoint/2010/main" val="2919317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0ED75936-D49F-ED46-4B24-07DC766C5901}"/>
              </a:ext>
            </a:extLst>
          </p:cNvPr>
          <p:cNvSpPr txBox="1"/>
          <p:nvPr/>
        </p:nvSpPr>
        <p:spPr>
          <a:xfrm>
            <a:off x="1147570" y="359014"/>
            <a:ext cx="10189027" cy="6555641"/>
          </a:xfrm>
          <a:prstGeom prst="rect">
            <a:avLst/>
          </a:prstGeom>
          <a:noFill/>
        </p:spPr>
        <p:txBody>
          <a:bodyPr wrap="square">
            <a:spAutoFit/>
          </a:bodyPr>
          <a:lstStyle/>
          <a:p>
            <a:pPr algn="ctr"/>
            <a:r>
              <a:rPr lang="tr-TR" sz="1200" b="1" dirty="0">
                <a:latin typeface="Calibri" panose="020F0502020204030204" pitchFamily="34" charset="0"/>
                <a:ea typeface="Calibri" panose="020F0502020204030204" pitchFamily="34" charset="0"/>
                <a:cs typeface="Calibri" panose="020F0502020204030204" pitchFamily="34" charset="0"/>
              </a:rPr>
              <a:t>DEĞER ZİNCİRLERİMİZ </a:t>
            </a:r>
          </a:p>
          <a:p>
            <a:endParaRPr lang="tr-TR" sz="1200" b="1" dirty="0">
              <a:latin typeface="Calibri" panose="020F0502020204030204" pitchFamily="34" charset="0"/>
              <a:ea typeface="Calibri" panose="020F0502020204030204" pitchFamily="34" charset="0"/>
              <a:cs typeface="Calibri" panose="020F0502020204030204" pitchFamily="34" charset="0"/>
            </a:endParaRPr>
          </a:p>
          <a:p>
            <a:r>
              <a:rPr lang="tr-TR" sz="1200" b="1" u="sng" dirty="0">
                <a:latin typeface="Calibri" panose="020F0502020204030204" pitchFamily="34" charset="0"/>
                <a:ea typeface="Calibri" panose="020F0502020204030204" pitchFamily="34" charset="0"/>
                <a:cs typeface="Calibri" panose="020F0502020204030204" pitchFamily="34" charset="0"/>
              </a:rPr>
              <a:t>İş Prensipleri</a:t>
            </a:r>
            <a:r>
              <a:rPr lang="tr-TR" sz="1200" b="1" dirty="0">
                <a:latin typeface="Calibri" panose="020F0502020204030204" pitchFamily="34" charset="0"/>
                <a:ea typeface="Calibri" panose="020F0502020204030204" pitchFamily="34" charset="0"/>
                <a:cs typeface="Calibri" panose="020F0502020204030204" pitchFamily="34" charset="0"/>
              </a:rPr>
              <a:t>; </a:t>
            </a:r>
          </a:p>
          <a:p>
            <a:r>
              <a:rPr lang="tr-TR" sz="1200" dirty="0">
                <a:latin typeface="Calibri" panose="020F0502020204030204" pitchFamily="34" charset="0"/>
                <a:ea typeface="Calibri" panose="020F0502020204030204" pitchFamily="34" charset="0"/>
                <a:cs typeface="Calibri" panose="020F0502020204030204" pitchFamily="34" charset="0"/>
              </a:rPr>
              <a:t>Park Dedeman Eskişehir Otel olarak doğaya yaşama, çevreye ve insan haklarına saygılı, çalışan personelini ve tedarikçilerini destekleyen, misafirlerine karşı güler yüzlü olmak iş prensiplerimizdendir. Sürekli gelişim adına, çalışan personellerimizi eğitimlerle ve kariyer yönetimi programıyla desteklemekteyiz. Öncelikli olarak çalışanlarımızı yükseltmeyi ve birlikte büyümeyi amaçlıyoruz. </a:t>
            </a:r>
          </a:p>
          <a:p>
            <a:endParaRPr lang="tr-TR" sz="1200" dirty="0">
              <a:latin typeface="Calibri" panose="020F0502020204030204" pitchFamily="34" charset="0"/>
              <a:ea typeface="Calibri" panose="020F0502020204030204" pitchFamily="34" charset="0"/>
              <a:cs typeface="Calibri" panose="020F0502020204030204" pitchFamily="34" charset="0"/>
            </a:endParaRPr>
          </a:p>
          <a:p>
            <a:r>
              <a:rPr lang="tr-TR" sz="1200" dirty="0">
                <a:latin typeface="Calibri" panose="020F0502020204030204" pitchFamily="34" charset="0"/>
                <a:ea typeface="Calibri" panose="020F0502020204030204" pitchFamily="34" charset="0"/>
                <a:cs typeface="Calibri" panose="020F0502020204030204" pitchFamily="34" charset="0"/>
              </a:rPr>
              <a:t> </a:t>
            </a:r>
            <a:r>
              <a:rPr lang="tr-TR" sz="1200" b="1" u="sng" dirty="0">
                <a:latin typeface="Calibri" panose="020F0502020204030204" pitchFamily="34" charset="0"/>
                <a:ea typeface="Calibri" panose="020F0502020204030204" pitchFamily="34" charset="0"/>
                <a:cs typeface="Calibri" panose="020F0502020204030204" pitchFamily="34" charset="0"/>
              </a:rPr>
              <a:t>Kurumsal Sorumluluklarımız</a:t>
            </a:r>
            <a:r>
              <a:rPr lang="tr-TR" sz="1200" b="1" dirty="0">
                <a:latin typeface="Calibri" panose="020F0502020204030204" pitchFamily="34" charset="0"/>
                <a:ea typeface="Calibri" panose="020F0502020204030204" pitchFamily="34" charset="0"/>
                <a:cs typeface="Calibri" panose="020F0502020204030204" pitchFamily="34" charset="0"/>
              </a:rPr>
              <a:t>; </a:t>
            </a:r>
          </a:p>
          <a:p>
            <a:r>
              <a:rPr lang="tr-TR" sz="1200" dirty="0">
                <a:latin typeface="Calibri" panose="020F0502020204030204" pitchFamily="34" charset="0"/>
                <a:ea typeface="Calibri" panose="020F0502020204030204" pitchFamily="34" charset="0"/>
                <a:cs typeface="Calibri" panose="020F0502020204030204" pitchFamily="34" charset="0"/>
              </a:rPr>
              <a:t> Çevre Dostu Olmak; Faaliyetlerimizi gerçekleştirdiğimiz bölgede ve mümkün olduğunca ötesinde, çevrenin ve kültürel mirasın korunması adına artı kazandıracak çalışmalar yapmak; çevresel etkilerimizi kontrol altına almak öncelikli hedeflerimizdir. </a:t>
            </a:r>
          </a:p>
          <a:p>
            <a:endParaRPr lang="tr-TR" sz="1200" dirty="0">
              <a:latin typeface="Calibri" panose="020F0502020204030204" pitchFamily="34" charset="0"/>
              <a:ea typeface="Calibri" panose="020F0502020204030204" pitchFamily="34" charset="0"/>
              <a:cs typeface="Calibri" panose="020F0502020204030204" pitchFamily="34" charset="0"/>
            </a:endParaRPr>
          </a:p>
          <a:p>
            <a:pPr marL="228600" indent="-228600">
              <a:buFont typeface="+mj-lt"/>
              <a:buAutoNum type="arabicPeriod"/>
            </a:pPr>
            <a:r>
              <a:rPr lang="tr-TR" sz="1200" dirty="0">
                <a:latin typeface="Calibri" panose="020F0502020204030204" pitchFamily="34" charset="0"/>
                <a:ea typeface="Calibri" panose="020F0502020204030204" pitchFamily="34" charset="0"/>
                <a:cs typeface="Calibri" panose="020F0502020204030204" pitchFamily="34" charset="0"/>
              </a:rPr>
              <a:t> </a:t>
            </a:r>
            <a:r>
              <a:rPr lang="tr-TR" sz="1200" b="1" u="sng" dirty="0">
                <a:latin typeface="Calibri" panose="020F0502020204030204" pitchFamily="34" charset="0"/>
                <a:ea typeface="Calibri" panose="020F0502020204030204" pitchFamily="34" charset="0"/>
                <a:cs typeface="Calibri" panose="020F0502020204030204" pitchFamily="34" charset="0"/>
              </a:rPr>
              <a:t>Bölge Halkını Desteklemek</a:t>
            </a:r>
            <a:r>
              <a:rPr lang="tr-TR" sz="1200" b="1" dirty="0">
                <a:latin typeface="Calibri" panose="020F0502020204030204" pitchFamily="34" charset="0"/>
                <a:ea typeface="Calibri" panose="020F0502020204030204" pitchFamily="34" charset="0"/>
                <a:cs typeface="Calibri" panose="020F0502020204030204" pitchFamily="34" charset="0"/>
              </a:rPr>
              <a:t>;  </a:t>
            </a:r>
            <a:r>
              <a:rPr lang="tr-TR" sz="1200" dirty="0">
                <a:latin typeface="Calibri" panose="020F0502020204030204" pitchFamily="34" charset="0"/>
                <a:ea typeface="Calibri" panose="020F0502020204030204" pitchFamily="34" charset="0"/>
                <a:cs typeface="Calibri" panose="020F0502020204030204" pitchFamily="34" charset="0"/>
              </a:rPr>
              <a:t>İstihdam ettiğimiz personellerin bölge halkından olmasına dikkat ediyoruz.  Satın alma da yerel tedarikçilerle çalışmaya dikkat ediyoruz.</a:t>
            </a:r>
          </a:p>
          <a:p>
            <a:pPr marL="228600" indent="-228600">
              <a:buFont typeface="+mj-lt"/>
              <a:buAutoNum type="arabicPeriod"/>
            </a:pPr>
            <a:endParaRPr lang="tr-TR" sz="1200" dirty="0">
              <a:latin typeface="Calibri" panose="020F0502020204030204" pitchFamily="34" charset="0"/>
              <a:ea typeface="Calibri" panose="020F0502020204030204" pitchFamily="34" charset="0"/>
              <a:cs typeface="Calibri" panose="020F0502020204030204" pitchFamily="34" charset="0"/>
            </a:endParaRPr>
          </a:p>
          <a:p>
            <a:pPr marL="228600" indent="-228600">
              <a:buFont typeface="+mj-lt"/>
              <a:buAutoNum type="arabicPeriod"/>
            </a:pPr>
            <a:r>
              <a:rPr lang="tr-TR" sz="1200" b="1" u="sng" dirty="0">
                <a:latin typeface="Calibri" panose="020F0502020204030204" pitchFamily="34" charset="0"/>
                <a:ea typeface="Calibri" panose="020F0502020204030204" pitchFamily="34" charset="0"/>
                <a:cs typeface="Calibri" panose="020F0502020204030204" pitchFamily="34" charset="0"/>
              </a:rPr>
              <a:t>Sürdürülebilir Turizm</a:t>
            </a:r>
            <a:r>
              <a:rPr lang="tr-TR" sz="1200" b="1" dirty="0">
                <a:latin typeface="Calibri" panose="020F0502020204030204" pitchFamily="34" charset="0"/>
                <a:ea typeface="Calibri" panose="020F0502020204030204" pitchFamily="34" charset="0"/>
                <a:cs typeface="Calibri" panose="020F0502020204030204" pitchFamily="34" charset="0"/>
              </a:rPr>
              <a:t>;  </a:t>
            </a:r>
            <a:r>
              <a:rPr lang="tr-TR" sz="1200" dirty="0">
                <a:latin typeface="Calibri" panose="020F0502020204030204" pitchFamily="34" charset="0"/>
                <a:ea typeface="Calibri" panose="020F0502020204030204" pitchFamily="34" charset="0"/>
                <a:cs typeface="Calibri" panose="020F0502020204030204" pitchFamily="34" charset="0"/>
              </a:rPr>
              <a:t>Misafirlerimizin ve bölge halkının ihtiyaçlarının gelecek nesilleri düşünerek karşılanması, doğal kaynakların ve yaban hayatın korunması, enerji ve su tasarrufu sağlanması ve yaşam kalitesinin yükseltilmesi sürdürülebilirlik faaliyetlerimizin temelini oluşturmaktadır. </a:t>
            </a:r>
          </a:p>
          <a:p>
            <a:pPr marL="228600" indent="-228600">
              <a:buFont typeface="+mj-lt"/>
              <a:buAutoNum type="arabicPeriod"/>
            </a:pPr>
            <a:endParaRPr lang="tr-TR" sz="1200" dirty="0">
              <a:latin typeface="Calibri" panose="020F0502020204030204" pitchFamily="34" charset="0"/>
              <a:ea typeface="Calibri" panose="020F0502020204030204" pitchFamily="34" charset="0"/>
              <a:cs typeface="Calibri" panose="020F0502020204030204" pitchFamily="34" charset="0"/>
            </a:endParaRPr>
          </a:p>
          <a:p>
            <a:pPr marL="228600" indent="-228600">
              <a:buFont typeface="+mj-lt"/>
              <a:buAutoNum type="arabicPeriod"/>
            </a:pPr>
            <a:r>
              <a:rPr lang="tr-TR" sz="1200" b="1" dirty="0">
                <a:latin typeface="Calibri" panose="020F0502020204030204" pitchFamily="34" charset="0"/>
                <a:ea typeface="Calibri" panose="020F0502020204030204" pitchFamily="34" charset="0"/>
                <a:cs typeface="Calibri" panose="020F0502020204030204" pitchFamily="34" charset="0"/>
              </a:rPr>
              <a:t> </a:t>
            </a:r>
            <a:r>
              <a:rPr lang="tr-TR" sz="1200" b="1" u="sng" dirty="0">
                <a:latin typeface="Calibri" panose="020F0502020204030204" pitchFamily="34" charset="0"/>
                <a:ea typeface="Calibri" panose="020F0502020204030204" pitchFamily="34" charset="0"/>
                <a:cs typeface="Calibri" panose="020F0502020204030204" pitchFamily="34" charset="0"/>
              </a:rPr>
              <a:t>Fırsat Yaratmak</a:t>
            </a:r>
            <a:r>
              <a:rPr lang="tr-TR" sz="1200" b="1" dirty="0">
                <a:latin typeface="Calibri" panose="020F0502020204030204" pitchFamily="34" charset="0"/>
                <a:ea typeface="Calibri" panose="020F0502020204030204" pitchFamily="34" charset="0"/>
                <a:cs typeface="Calibri" panose="020F0502020204030204" pitchFamily="34" charset="0"/>
              </a:rPr>
              <a:t>; </a:t>
            </a:r>
            <a:r>
              <a:rPr lang="tr-TR" sz="1200" dirty="0">
                <a:latin typeface="Calibri" panose="020F0502020204030204" pitchFamily="34" charset="0"/>
                <a:ea typeface="Calibri" panose="020F0502020204030204" pitchFamily="34" charset="0"/>
                <a:cs typeface="Calibri" panose="020F0502020204030204" pitchFamily="34" charset="0"/>
              </a:rPr>
              <a:t>Turizm öğrencilerinin çalışma tecrübesi kazanmaları adına staj imkanı yaratıyoruz. Çalışan personellerimizi eğitimlerle ve kariyer yönetimi programı ile destekliyoruz. Mümkün olduğunca kendi çalışanlarımızı yetiştirerek; üst pozisyonlara kendi çalışanlarımızı yükseltmeyi ve birlikte büyümeyi amaçlıyoruz.</a:t>
            </a:r>
          </a:p>
          <a:p>
            <a:r>
              <a:rPr lang="tr-TR" sz="1200" dirty="0">
                <a:latin typeface="Calibri" panose="020F0502020204030204" pitchFamily="34" charset="0"/>
                <a:ea typeface="Calibri" panose="020F0502020204030204" pitchFamily="34" charset="0"/>
                <a:cs typeface="Calibri" panose="020F0502020204030204" pitchFamily="34" charset="0"/>
              </a:rPr>
              <a:t> </a:t>
            </a:r>
          </a:p>
          <a:p>
            <a:r>
              <a:rPr lang="tr-TR" sz="1200" b="1" u="sng" dirty="0">
                <a:latin typeface="Calibri" panose="020F0502020204030204" pitchFamily="34" charset="0"/>
                <a:ea typeface="Calibri" panose="020F0502020204030204" pitchFamily="34" charset="0"/>
                <a:cs typeface="Calibri" panose="020F0502020204030204" pitchFamily="34" charset="0"/>
              </a:rPr>
              <a:t>Paydaşlarımız ile iletişim; </a:t>
            </a:r>
            <a:r>
              <a:rPr lang="tr-TR" sz="1200" u="sng" dirty="0">
                <a:latin typeface="Calibri" panose="020F0502020204030204" pitchFamily="34" charset="0"/>
                <a:ea typeface="Calibri" panose="020F0502020204030204" pitchFamily="34" charset="0"/>
                <a:cs typeface="Calibri" panose="020F0502020204030204" pitchFamily="34" charset="0"/>
              </a:rPr>
              <a:t> </a:t>
            </a:r>
            <a:r>
              <a:rPr lang="tr-TR" sz="1200" dirty="0">
                <a:latin typeface="Calibri" panose="020F0502020204030204" pitchFamily="34" charset="0"/>
                <a:ea typeface="Calibri" panose="020F0502020204030204" pitchFamily="34" charset="0"/>
                <a:cs typeface="Calibri" panose="020F0502020204030204" pitchFamily="34" charset="0"/>
              </a:rPr>
              <a:t>Çalışanlarımız; Birebir görüşmeler ve Grup Toplantıları, Mitingler, Eğitim ve Çalıştaylar, Performans Değerlendirme, Kariyer Geliştirme, Personel Memnuniyet Anketleri, Personel Öneri veya Şikayet Formları </a:t>
            </a:r>
          </a:p>
          <a:p>
            <a:endParaRPr lang="tr-TR" sz="1200" dirty="0">
              <a:latin typeface="Calibri" panose="020F0502020204030204" pitchFamily="34" charset="0"/>
              <a:ea typeface="Calibri" panose="020F0502020204030204" pitchFamily="34" charset="0"/>
              <a:cs typeface="Calibri" panose="020F0502020204030204" pitchFamily="34" charset="0"/>
            </a:endParaRPr>
          </a:p>
          <a:p>
            <a:pPr marL="228600" indent="-228600">
              <a:buFont typeface="+mj-lt"/>
              <a:buAutoNum type="arabicPeriod"/>
            </a:pPr>
            <a:r>
              <a:rPr lang="tr-TR" sz="1200" b="1" u="sng" dirty="0">
                <a:latin typeface="Calibri" panose="020F0502020204030204" pitchFamily="34" charset="0"/>
                <a:ea typeface="Calibri" panose="020F0502020204030204" pitchFamily="34" charset="0"/>
                <a:cs typeface="Calibri" panose="020F0502020204030204" pitchFamily="34" charset="0"/>
              </a:rPr>
              <a:t> Misafirlerimiz</a:t>
            </a:r>
            <a:r>
              <a:rPr lang="tr-TR" sz="1200" dirty="0">
                <a:latin typeface="Calibri" panose="020F0502020204030204" pitchFamily="34" charset="0"/>
                <a:ea typeface="Calibri" panose="020F0502020204030204" pitchFamily="34" charset="0"/>
                <a:cs typeface="Calibri" panose="020F0502020204030204" pitchFamily="34" charset="0"/>
              </a:rPr>
              <a:t>;  Birebir görüşmeler, Misafir Memnuniyet Anketleri, Sosyal Medya, Misafir İstek veya Şikayet Defteri, CRM ekibi, Web siteleri</a:t>
            </a:r>
          </a:p>
          <a:p>
            <a:pPr marL="228600" indent="-228600">
              <a:buFont typeface="+mj-lt"/>
              <a:buAutoNum type="arabicPeriod"/>
            </a:pPr>
            <a:endParaRPr lang="tr-TR" sz="1200" dirty="0">
              <a:latin typeface="Calibri" panose="020F0502020204030204" pitchFamily="34" charset="0"/>
              <a:ea typeface="Calibri" panose="020F0502020204030204" pitchFamily="34" charset="0"/>
              <a:cs typeface="Calibri" panose="020F0502020204030204" pitchFamily="34" charset="0"/>
            </a:endParaRPr>
          </a:p>
          <a:p>
            <a:pPr marL="228600" indent="-228600">
              <a:buFont typeface="+mj-lt"/>
              <a:buAutoNum type="arabicPeriod"/>
            </a:pPr>
            <a:r>
              <a:rPr lang="tr-TR" sz="1200" b="1" u="sng" dirty="0">
                <a:latin typeface="Calibri" panose="020F0502020204030204" pitchFamily="34" charset="0"/>
                <a:ea typeface="Calibri" panose="020F0502020204030204" pitchFamily="34" charset="0"/>
                <a:cs typeface="Calibri" panose="020F0502020204030204" pitchFamily="34" charset="0"/>
              </a:rPr>
              <a:t>Tedarikçiler; </a:t>
            </a:r>
            <a:r>
              <a:rPr lang="tr-TR" sz="1200" dirty="0">
                <a:latin typeface="Calibri" panose="020F0502020204030204" pitchFamily="34" charset="0"/>
                <a:ea typeface="Calibri" panose="020F0502020204030204" pitchFamily="34" charset="0"/>
                <a:cs typeface="Calibri" panose="020F0502020204030204" pitchFamily="34" charset="0"/>
              </a:rPr>
              <a:t>Satın alma şartnameleri, Tedarikçi Denetimleri, Tedarikçi Anketi, Mailler ve Şikayet Tutanakları, Tedarikçi Seçme ve Değerlendirme Cetveli</a:t>
            </a:r>
          </a:p>
          <a:p>
            <a:pPr marL="228600" indent="-228600">
              <a:buFont typeface="+mj-lt"/>
              <a:buAutoNum type="arabicPeriod"/>
            </a:pPr>
            <a:endParaRPr lang="tr-TR" sz="1200" dirty="0">
              <a:latin typeface="Calibri" panose="020F0502020204030204" pitchFamily="34" charset="0"/>
              <a:ea typeface="Calibri" panose="020F0502020204030204" pitchFamily="34" charset="0"/>
              <a:cs typeface="Calibri" panose="020F0502020204030204" pitchFamily="34" charset="0"/>
            </a:endParaRPr>
          </a:p>
          <a:p>
            <a:pPr marL="228600" indent="-228600">
              <a:buFont typeface="+mj-lt"/>
              <a:buAutoNum type="arabicPeriod"/>
            </a:pPr>
            <a:r>
              <a:rPr lang="tr-TR" sz="1200" b="1" u="sng" dirty="0">
                <a:latin typeface="Calibri" panose="020F0502020204030204" pitchFamily="34" charset="0"/>
                <a:ea typeface="Calibri" panose="020F0502020204030204" pitchFamily="34" charset="0"/>
                <a:cs typeface="Calibri" panose="020F0502020204030204" pitchFamily="34" charset="0"/>
              </a:rPr>
              <a:t>Yerel Topluluk</a:t>
            </a:r>
            <a:r>
              <a:rPr lang="tr-TR" sz="1200" dirty="0">
                <a:latin typeface="Calibri" panose="020F0502020204030204" pitchFamily="34" charset="0"/>
                <a:ea typeface="Calibri" panose="020F0502020204030204" pitchFamily="34" charset="0"/>
                <a:cs typeface="Calibri" panose="020F0502020204030204" pitchFamily="34" charset="0"/>
              </a:rPr>
              <a:t>; Sosyal projeler, bilgi talepleri (gerektiğinde), faaliyet raporları, öneri veya şikayetler </a:t>
            </a:r>
          </a:p>
          <a:p>
            <a:pPr marL="228600" indent="-228600">
              <a:buFont typeface="+mj-lt"/>
              <a:buAutoNum type="arabicPeriod"/>
            </a:pPr>
            <a:endParaRPr lang="tr-TR" sz="1200" dirty="0">
              <a:latin typeface="Calibri" panose="020F0502020204030204" pitchFamily="34" charset="0"/>
              <a:ea typeface="Calibri" panose="020F0502020204030204" pitchFamily="34" charset="0"/>
              <a:cs typeface="Calibri" panose="020F0502020204030204" pitchFamily="34" charset="0"/>
            </a:endParaRPr>
          </a:p>
          <a:p>
            <a:pPr marL="228600" indent="-228600">
              <a:buFont typeface="+mj-lt"/>
              <a:buAutoNum type="arabicPeriod"/>
            </a:pPr>
            <a:r>
              <a:rPr lang="tr-TR" sz="1200" b="1" u="sng" dirty="0">
                <a:latin typeface="Calibri" panose="020F0502020204030204" pitchFamily="34" charset="0"/>
                <a:ea typeface="Calibri" panose="020F0502020204030204" pitchFamily="34" charset="0"/>
                <a:cs typeface="Calibri" panose="020F0502020204030204" pitchFamily="34" charset="0"/>
              </a:rPr>
              <a:t>Kamu Kuruluşları</a:t>
            </a:r>
            <a:r>
              <a:rPr lang="tr-TR" sz="1200" dirty="0">
                <a:latin typeface="Calibri" panose="020F0502020204030204" pitchFamily="34" charset="0"/>
                <a:ea typeface="Calibri" panose="020F0502020204030204" pitchFamily="34" charset="0"/>
                <a:cs typeface="Calibri" panose="020F0502020204030204" pitchFamily="34" charset="0"/>
              </a:rPr>
              <a:t>; Toplantılar, eğitimler, bilgi talepleri (gerektiğinde), faaliyet raporları  Sektörel Gruplar; Toplantılar, seminerler </a:t>
            </a:r>
          </a:p>
          <a:p>
            <a:pPr marL="228600" indent="-228600">
              <a:buFont typeface="+mj-lt"/>
              <a:buAutoNum type="arabicPeriod"/>
            </a:pPr>
            <a:endParaRPr lang="tr-TR" sz="1200" dirty="0">
              <a:latin typeface="Calibri" panose="020F0502020204030204" pitchFamily="34" charset="0"/>
              <a:ea typeface="Calibri" panose="020F0502020204030204" pitchFamily="34" charset="0"/>
              <a:cs typeface="Calibri" panose="020F0502020204030204" pitchFamily="34" charset="0"/>
            </a:endParaRPr>
          </a:p>
          <a:p>
            <a:pPr marL="228600" indent="-228600">
              <a:buFont typeface="+mj-lt"/>
              <a:buAutoNum type="arabicPeriod"/>
            </a:pPr>
            <a:r>
              <a:rPr lang="tr-TR" sz="1200" b="1" u="sng" dirty="0">
                <a:latin typeface="Calibri" panose="020F0502020204030204" pitchFamily="34" charset="0"/>
                <a:ea typeface="Calibri" panose="020F0502020204030204" pitchFamily="34" charset="0"/>
                <a:cs typeface="Calibri" panose="020F0502020204030204" pitchFamily="34" charset="0"/>
              </a:rPr>
              <a:t>Üniversiteler, Akademisyenler;</a:t>
            </a:r>
            <a:r>
              <a:rPr lang="tr-TR" sz="1200" dirty="0">
                <a:latin typeface="Calibri" panose="020F0502020204030204" pitchFamily="34" charset="0"/>
                <a:ea typeface="Calibri" panose="020F0502020204030204" pitchFamily="34" charset="0"/>
                <a:cs typeface="Calibri" panose="020F0502020204030204" pitchFamily="34" charset="0"/>
              </a:rPr>
              <a:t> Stajyer programları, konferans toplantıları, burslar</a:t>
            </a:r>
          </a:p>
          <a:p>
            <a:pPr marL="228600" indent="-228600">
              <a:buFont typeface="+mj-lt"/>
              <a:buAutoNum type="arabicPeriod"/>
            </a:pPr>
            <a:endParaRPr lang="tr-TR" sz="1200" dirty="0">
              <a:latin typeface="Calibri" panose="020F0502020204030204" pitchFamily="34" charset="0"/>
              <a:ea typeface="Calibri" panose="020F0502020204030204" pitchFamily="34" charset="0"/>
              <a:cs typeface="Calibri" panose="020F0502020204030204" pitchFamily="34" charset="0"/>
            </a:endParaRPr>
          </a:p>
          <a:p>
            <a:pPr marL="228600" indent="-228600">
              <a:buFont typeface="+mj-lt"/>
              <a:buAutoNum type="arabicPeriod"/>
            </a:pPr>
            <a:r>
              <a:rPr lang="tr-TR" sz="1200" b="1" u="sng" dirty="0">
                <a:latin typeface="Calibri" panose="020F0502020204030204" pitchFamily="34" charset="0"/>
                <a:ea typeface="Calibri" panose="020F0502020204030204" pitchFamily="34" charset="0"/>
                <a:cs typeface="Calibri" panose="020F0502020204030204" pitchFamily="34" charset="0"/>
              </a:rPr>
              <a:t>Basın; </a:t>
            </a:r>
            <a:r>
              <a:rPr lang="tr-TR" sz="1200" dirty="0">
                <a:latin typeface="Calibri" panose="020F0502020204030204" pitchFamily="34" charset="0"/>
                <a:ea typeface="Calibri" panose="020F0502020204030204" pitchFamily="34" charset="0"/>
                <a:cs typeface="Calibri" panose="020F0502020204030204" pitchFamily="34" charset="0"/>
              </a:rPr>
              <a:t>Röportajlar, lansman toplantıları, basın bültenleri, sosyal medya</a:t>
            </a:r>
          </a:p>
        </p:txBody>
      </p:sp>
    </p:spTree>
    <p:extLst>
      <p:ext uri="{BB962C8B-B14F-4D97-AF65-F5344CB8AC3E}">
        <p14:creationId xmlns:p14="http://schemas.microsoft.com/office/powerpoint/2010/main" val="2998071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34661684-0541-29B4-E9F7-88BFF082D4CC}"/>
              </a:ext>
            </a:extLst>
          </p:cNvPr>
          <p:cNvSpPr>
            <a:spLocks noGrp="1"/>
          </p:cNvSpPr>
          <p:nvPr>
            <p:ph idx="1"/>
          </p:nvPr>
        </p:nvSpPr>
        <p:spPr>
          <a:xfrm>
            <a:off x="1138982" y="382554"/>
            <a:ext cx="10179050" cy="5934269"/>
          </a:xfrm>
        </p:spPr>
        <p:txBody>
          <a:bodyPr>
            <a:noAutofit/>
          </a:bodyPr>
          <a:lstStyle/>
          <a:p>
            <a:r>
              <a:rPr lang="tr-TR" sz="1400" b="1" dirty="0" err="1">
                <a:latin typeface="Calibri" panose="020F0502020204030204" pitchFamily="34" charset="0"/>
                <a:ea typeface="Calibri" panose="020F0502020204030204" pitchFamily="34" charset="0"/>
                <a:cs typeface="Calibri" panose="020F0502020204030204" pitchFamily="34" charset="0"/>
              </a:rPr>
              <a:t>Satınalma</a:t>
            </a:r>
            <a:r>
              <a:rPr lang="tr-TR" sz="1400" b="1" dirty="0">
                <a:latin typeface="Calibri" panose="020F0502020204030204" pitchFamily="34" charset="0"/>
                <a:ea typeface="Calibri" panose="020F0502020204030204" pitchFamily="34" charset="0"/>
                <a:cs typeface="Calibri" panose="020F0502020204030204" pitchFamily="34" charset="0"/>
              </a:rPr>
              <a:t> ve Tedarik Uygulamaları :</a:t>
            </a:r>
          </a:p>
          <a:p>
            <a:pPr marL="0" indent="0">
              <a:buNone/>
            </a:pPr>
            <a:r>
              <a:rPr lang="tr-TR" sz="1400" dirty="0">
                <a:latin typeface="Calibri" panose="020F0502020204030204" pitchFamily="34" charset="0"/>
                <a:ea typeface="Calibri" panose="020F0502020204030204" pitchFamily="34" charset="0"/>
                <a:cs typeface="Calibri" panose="020F0502020204030204" pitchFamily="34" charset="0"/>
              </a:rPr>
              <a:t>Park Dedeman olarak; hammadde tedariği ve diğer malzeme ve hizmetlerin tedariği yapılmaktadır. Her ürün için ilgili tedarikçi firmalara yasal şartları, hammadde şartnamelerini ve müşteri şartlarımızı paylaşarak, ürün tesise gelmeden önce önlem alıyoruz. Satın alma sözleşmelerimiz sorumlu tedarik ilkelerimizi içermekte. Tedarikçi firmalarımız ile yasal düzenlemelere uyum gösteren tedarikçiler ile çalışmaktayız. Tedarikçi seçimlerinde ISO 14001:2015 Çevre Yönetim Sistemi, ISO 9001:2015 Kalite Yönetim Sistemi ve ISO 22000:2018 Gıda Güvenliği Yönetim Sistemi belgesi olması tercih önceliğimizdir. Satın alımlarımızı mümkün olduğunca yakın bölgelerden yapmaktayız. Böylece tedarikçi firmaların teslimat araçlarının CO₂ salınımlarını minimize ederek çevreye yapılan etkilerin azaltılması hedeflenmekte ve bölge çalışanlarını desteklemekteyiz. Çalıştığımız tedarikçilere politikamızı, sürdürülebilirlik çalışmalarımızı, çevre ve sosyal sorumluluk projelerini paylaşmaktayız. Atık miktarını azaltmak amacıyla </a:t>
            </a:r>
            <a:r>
              <a:rPr lang="tr-TR" sz="1400" dirty="0" err="1">
                <a:latin typeface="Calibri" panose="020F0502020204030204" pitchFamily="34" charset="0"/>
                <a:ea typeface="Calibri" panose="020F0502020204030204" pitchFamily="34" charset="0"/>
                <a:cs typeface="Calibri" panose="020F0502020204030204" pitchFamily="34" charset="0"/>
              </a:rPr>
              <a:t>satınalma</a:t>
            </a:r>
            <a:r>
              <a:rPr lang="tr-TR" sz="1400" dirty="0">
                <a:latin typeface="Calibri" panose="020F0502020204030204" pitchFamily="34" charset="0"/>
                <a:ea typeface="Calibri" panose="020F0502020204030204" pitchFamily="34" charset="0"/>
                <a:cs typeface="Calibri" panose="020F0502020204030204" pitchFamily="34" charset="0"/>
              </a:rPr>
              <a:t> sürecinde büyük ambalajlı ürünler seçilmekte, küçük gramajlı ürünlerin kullanımı zorunlu durumlar dışında tercih edilmemektedir. Ayrıca mümkün oldukça tekrar kullanılabilir ürünler tercih sebebimizdir. </a:t>
            </a:r>
          </a:p>
          <a:p>
            <a:r>
              <a:rPr lang="tr-TR" sz="1400" b="1" dirty="0">
                <a:latin typeface="Calibri" panose="020F0502020204030204" pitchFamily="34" charset="0"/>
                <a:ea typeface="Calibri" panose="020F0502020204030204" pitchFamily="34" charset="0"/>
                <a:cs typeface="Calibri" panose="020F0502020204030204" pitchFamily="34" charset="0"/>
              </a:rPr>
              <a:t>Park Dedeman Eskişehir Çevre Yaklaşımımız : </a:t>
            </a:r>
          </a:p>
          <a:p>
            <a:pPr marL="0" indent="0">
              <a:buNone/>
            </a:pPr>
            <a:r>
              <a:rPr lang="tr-TR" sz="1400" dirty="0">
                <a:latin typeface="Calibri" panose="020F0502020204030204" pitchFamily="34" charset="0"/>
                <a:ea typeface="Calibri" panose="020F0502020204030204" pitchFamily="34" charset="0"/>
                <a:cs typeface="Calibri" panose="020F0502020204030204" pitchFamily="34" charset="0"/>
              </a:rPr>
              <a:t> Turizmin ülke ekonomilerine, kültürel ve toplumsal gelişmeye olan etkileri, özellikle gelişmekte olan ülkeler için büyük bir fırsat olarak görülmektedir. Zaman </a:t>
            </a:r>
            <a:r>
              <a:rPr lang="tr-TR" sz="1400" dirty="0" err="1">
                <a:latin typeface="Calibri" panose="020F0502020204030204" pitchFamily="34" charset="0"/>
                <a:ea typeface="Calibri" panose="020F0502020204030204" pitchFamily="34" charset="0"/>
                <a:cs typeface="Calibri" panose="020F0502020204030204" pitchFamily="34" charset="0"/>
              </a:rPr>
              <a:t>içersinde</a:t>
            </a:r>
            <a:r>
              <a:rPr lang="tr-TR" sz="1400" dirty="0">
                <a:latin typeface="Calibri" panose="020F0502020204030204" pitchFamily="34" charset="0"/>
                <a:ea typeface="Calibri" panose="020F0502020204030204" pitchFamily="34" charset="0"/>
                <a:cs typeface="Calibri" panose="020F0502020204030204" pitchFamily="34" charset="0"/>
              </a:rPr>
              <a:t>, turizmin çevre üzerinde yarattığı tahribatın da, en az olumlu etkileri dikkate alınması gerektiğinin farkına varılmıştır. Turizmde gelişme ancak sürdürülebilir olması halinde gelecekte de var olabilecektir. Park Dedeman Eskişehir olarak sürdürülebilir turizm proje ve uygulamalarımızda; doğal çevrenin, bitki ve hayvan varlıklarının korunmasının ve turizmde sürdürülebilir gelişmenin altyapısını kurarken, sürdürülebilirliğin elde edilmesinde en önemli unsurların başında gelen ortak bilinç ve anlayışı da yaratmayı hedeflemekteyiz. Çevresel etkilerimizin farkında olarak gerekli önlem ve aksiyonların alınması için çaba göstermekteyiz. </a:t>
            </a:r>
          </a:p>
          <a:p>
            <a:r>
              <a:rPr lang="tr-TR" sz="1400" b="1" dirty="0">
                <a:latin typeface="Calibri" panose="020F0502020204030204" pitchFamily="34" charset="0"/>
                <a:ea typeface="Calibri" panose="020F0502020204030204" pitchFamily="34" charset="0"/>
                <a:cs typeface="Calibri" panose="020F0502020204030204" pitchFamily="34" charset="0"/>
              </a:rPr>
              <a:t>Enerji Yönetimi :</a:t>
            </a:r>
          </a:p>
          <a:p>
            <a:pPr marL="0" indent="0">
              <a:buNone/>
            </a:pPr>
            <a:r>
              <a:rPr lang="tr-TR" sz="1400" b="1" dirty="0">
                <a:latin typeface="Calibri" panose="020F0502020204030204" pitchFamily="34" charset="0"/>
                <a:ea typeface="Calibri" panose="020F0502020204030204" pitchFamily="34" charset="0"/>
                <a:cs typeface="Calibri" panose="020F0502020204030204" pitchFamily="34" charset="0"/>
              </a:rPr>
              <a:t> </a:t>
            </a:r>
            <a:r>
              <a:rPr lang="tr-TR" sz="1400" dirty="0">
                <a:latin typeface="Calibri" panose="020F0502020204030204" pitchFamily="34" charset="0"/>
                <a:ea typeface="Calibri" panose="020F0502020204030204" pitchFamily="34" charset="0"/>
                <a:cs typeface="Calibri" panose="020F0502020204030204" pitchFamily="34" charset="0"/>
              </a:rPr>
              <a:t>Sürdürülebilirlikle ilgili en önemli adımlardan biri enerji verimliliğini sağlamaktır. Öncelikle enerji kullanımı ölçülerek sorunlar belirlenmeli ve olası tasarruf alanları tespit edilmelidir. Düşük tüketimli ekipmanlar ve sistemler tercih edilmelidir. Otomasyon yönetimi ve izleme kaynakları kullanarak uzun vadeli iyileşme sağlanmalıdır. Bakım, gözetim ve izleme yoluyla enerji tasarrufları sürekli analiz edilmektedir.</a:t>
            </a:r>
          </a:p>
        </p:txBody>
      </p:sp>
    </p:spTree>
    <p:extLst>
      <p:ext uri="{BB962C8B-B14F-4D97-AF65-F5344CB8AC3E}">
        <p14:creationId xmlns:p14="http://schemas.microsoft.com/office/powerpoint/2010/main" val="575759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46FA31B-72D8-1DF1-DA90-EA4CE9AAEB23}"/>
              </a:ext>
            </a:extLst>
          </p:cNvPr>
          <p:cNvSpPr>
            <a:spLocks noGrp="1"/>
          </p:cNvSpPr>
          <p:nvPr>
            <p:ph idx="1"/>
          </p:nvPr>
        </p:nvSpPr>
        <p:spPr>
          <a:xfrm>
            <a:off x="765051" y="2286001"/>
            <a:ext cx="6015897" cy="3593591"/>
          </a:xfrm>
        </p:spPr>
        <p:txBody>
          <a:bodyPr>
            <a:normAutofit/>
          </a:bodyPr>
          <a:lstStyle/>
          <a:p>
            <a:r>
              <a:rPr lang="tr-TR" sz="1900">
                <a:latin typeface="Calibri" panose="020F0502020204030204" pitchFamily="34" charset="0"/>
                <a:ea typeface="Calibri" panose="020F0502020204030204" pitchFamily="34" charset="0"/>
                <a:cs typeface="Calibri" panose="020F0502020204030204" pitchFamily="34" charset="0"/>
              </a:rPr>
              <a:t>Kazan Dairesi ve ısı merkezi; Kazan yanma verimliliği sürekli kontrol edilmekte olup yalıtım eksikliği olan yerler belirlenip düzeltme olarak yapılmaktadır. Kazanların baca gazı sıcaklıkları 113°C civarlarındadır. Bu  durum enerjinin verimli kullanıldığını göstermektedir. Tesisat sistemi yalıtımlıdır. Kazanlarda baca gazı ölçümleri yapılmaktadır.</a:t>
            </a:r>
          </a:p>
          <a:p>
            <a:r>
              <a:rPr lang="tr-TR" sz="1900">
                <a:latin typeface="Calibri" panose="020F0502020204030204" pitchFamily="34" charset="0"/>
                <a:ea typeface="Calibri" panose="020F0502020204030204" pitchFamily="34" charset="0"/>
                <a:cs typeface="Calibri" panose="020F0502020204030204" pitchFamily="34" charset="0"/>
              </a:rPr>
              <a:t> Tesisat yalıtımları; Bina kazan dairesinde bütün ısıtma ve soğutma hatlarına termal çekimleri yapılmıştır.  Bu işlem sonucunda bütün ısıtma ve soğutma hatlarının yalıtımlı olduğu ve herhangi bir ısı kaybı gerçekleşmemektedir</a:t>
            </a:r>
            <a:endParaRPr lang="tr-TR" sz="1900" dirty="0">
              <a:latin typeface="Calibri" panose="020F0502020204030204" pitchFamily="34" charset="0"/>
              <a:ea typeface="Calibri" panose="020F0502020204030204" pitchFamily="34" charset="0"/>
              <a:cs typeface="Calibri" panose="020F0502020204030204" pitchFamily="34" charset="0"/>
            </a:endParaRPr>
          </a:p>
        </p:txBody>
      </p:sp>
      <p:pic>
        <p:nvPicPr>
          <p:cNvPr id="7" name="Resim 6" descr="metin, saat, iç mekan, duvar içeren bir resim&#10;&#10;Açıklama otomatik olarak oluşturuldu">
            <a:extLst>
              <a:ext uri="{FF2B5EF4-FFF2-40B4-BE49-F238E27FC236}">
                <a16:creationId xmlns:a16="http://schemas.microsoft.com/office/drawing/2014/main" id="{51BB56C1-05DD-EAFD-A2FC-9966091F60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2733" y="423333"/>
            <a:ext cx="4007556" cy="3005667"/>
          </a:xfrm>
          <a:prstGeom prst="rect">
            <a:avLst/>
          </a:prstGeom>
        </p:spPr>
      </p:pic>
      <p:pic>
        <p:nvPicPr>
          <p:cNvPr id="9" name="Resim 8" descr="metin, suya batmak, lavabo, gümüş, iç mekan içeren bir resim&#10;&#10;Açıklama otomatik olarak oluşturuldu">
            <a:extLst>
              <a:ext uri="{FF2B5EF4-FFF2-40B4-BE49-F238E27FC236}">
                <a16:creationId xmlns:a16="http://schemas.microsoft.com/office/drawing/2014/main" id="{E6FDA8A4-7774-6687-C69F-608B720CC5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2733" y="3570816"/>
            <a:ext cx="4021667" cy="3016250"/>
          </a:xfrm>
          <a:prstGeom prst="rect">
            <a:avLst/>
          </a:prstGeom>
        </p:spPr>
      </p:pic>
    </p:spTree>
    <p:extLst>
      <p:ext uri="{BB962C8B-B14F-4D97-AF65-F5344CB8AC3E}">
        <p14:creationId xmlns:p14="http://schemas.microsoft.com/office/powerpoint/2010/main" val="1007530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2EB522C-FC7E-8095-CC9F-A496797444A6}"/>
              </a:ext>
            </a:extLst>
          </p:cNvPr>
          <p:cNvSpPr>
            <a:spLocks noGrp="1"/>
          </p:cNvSpPr>
          <p:nvPr>
            <p:ph idx="1"/>
          </p:nvPr>
        </p:nvSpPr>
        <p:spPr>
          <a:xfrm>
            <a:off x="1251678" y="2286001"/>
            <a:ext cx="4363595" cy="3593591"/>
          </a:xfrm>
        </p:spPr>
        <p:txBody>
          <a:bodyPr>
            <a:normAutofit/>
          </a:bodyPr>
          <a:lstStyle/>
          <a:p>
            <a:r>
              <a:rPr lang="tr-TR" sz="2800" dirty="0">
                <a:latin typeface="Calibri" panose="020F0502020204030204" pitchFamily="34" charset="0"/>
                <a:ea typeface="Calibri" panose="020F0502020204030204" pitchFamily="34" charset="0"/>
                <a:cs typeface="Calibri" panose="020F0502020204030204" pitchFamily="34" charset="0"/>
              </a:rPr>
              <a:t>Kapı ve pencereler; Otel ana giriş ve çıkış kapısı döner kapılı olup ısı kayıpları fazla olmamaktadır.</a:t>
            </a:r>
          </a:p>
        </p:txBody>
      </p:sp>
      <p:pic>
        <p:nvPicPr>
          <p:cNvPr id="5" name="Resim 4">
            <a:extLst>
              <a:ext uri="{FF2B5EF4-FFF2-40B4-BE49-F238E27FC236}">
                <a16:creationId xmlns:a16="http://schemas.microsoft.com/office/drawing/2014/main" id="{2B7BC4B9-12BC-FA39-AA0A-303A698F4011}"/>
              </a:ext>
            </a:extLst>
          </p:cNvPr>
          <p:cNvPicPr>
            <a:picLocks noChangeAspect="1"/>
          </p:cNvPicPr>
          <p:nvPr/>
        </p:nvPicPr>
        <p:blipFill>
          <a:blip r:embed="rId2">
            <a:extLst>
              <a:ext uri="{28A0092B-C50C-407E-A947-70E740481C1C}">
                <a14:useLocalDpi xmlns:a14="http://schemas.microsoft.com/office/drawing/2010/main" val="0"/>
              </a:ext>
            </a:extLst>
          </a:blip>
          <a:srcRect t="12540" b="12540"/>
          <a:stretch/>
        </p:blipFill>
        <p:spPr>
          <a:xfrm>
            <a:off x="6096000" y="580713"/>
            <a:ext cx="5414304" cy="5407737"/>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p:spPr>
      </p:pic>
    </p:spTree>
    <p:extLst>
      <p:ext uri="{BB962C8B-B14F-4D97-AF65-F5344CB8AC3E}">
        <p14:creationId xmlns:p14="http://schemas.microsoft.com/office/powerpoint/2010/main" val="2605632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95D14B1-BEB8-0842-678B-1068A51D700A}"/>
              </a:ext>
            </a:extLst>
          </p:cNvPr>
          <p:cNvSpPr>
            <a:spLocks noGrp="1"/>
          </p:cNvSpPr>
          <p:nvPr>
            <p:ph idx="1"/>
          </p:nvPr>
        </p:nvSpPr>
        <p:spPr>
          <a:xfrm>
            <a:off x="765051" y="2286001"/>
            <a:ext cx="6015897" cy="3593591"/>
          </a:xfrm>
        </p:spPr>
        <p:txBody>
          <a:bodyPr>
            <a:normAutofit/>
          </a:bodyPr>
          <a:lstStyle/>
          <a:p>
            <a:pPr>
              <a:lnSpc>
                <a:spcPct val="100000"/>
              </a:lnSpc>
            </a:pPr>
            <a:r>
              <a:rPr lang="tr-TR" sz="1800" dirty="0">
                <a:latin typeface="Calibri" panose="020F0502020204030204" pitchFamily="34" charset="0"/>
                <a:ea typeface="Calibri" panose="020F0502020204030204" pitchFamily="34" charset="0"/>
                <a:cs typeface="Calibri" panose="020F0502020204030204" pitchFamily="34" charset="0"/>
              </a:rPr>
              <a:t>Bina otomasyon sistemi; Otelimizde mekanik</a:t>
            </a:r>
            <a:r>
              <a:rPr lang="tr-TR" dirty="0">
                <a:latin typeface="Calibri" panose="020F0502020204030204" pitchFamily="34" charset="0"/>
                <a:ea typeface="Calibri" panose="020F0502020204030204" pitchFamily="34" charset="0"/>
                <a:cs typeface="Calibri" panose="020F0502020204030204" pitchFamily="34" charset="0"/>
              </a:rPr>
              <a:t> </a:t>
            </a:r>
            <a:r>
              <a:rPr lang="tr-TR" sz="1800" dirty="0">
                <a:latin typeface="Calibri" panose="020F0502020204030204" pitchFamily="34" charset="0"/>
                <a:ea typeface="Calibri" panose="020F0502020204030204" pitchFamily="34" charset="0"/>
                <a:cs typeface="Calibri" panose="020F0502020204030204" pitchFamily="34" charset="0"/>
              </a:rPr>
              <a:t>ve iklimlendirme otomasyonu bulunmaktadır.</a:t>
            </a:r>
          </a:p>
          <a:p>
            <a:pPr>
              <a:lnSpc>
                <a:spcPct val="100000"/>
              </a:lnSpc>
            </a:pPr>
            <a:r>
              <a:rPr lang="tr-TR" sz="1800" dirty="0">
                <a:latin typeface="Calibri" panose="020F0502020204030204" pitchFamily="34" charset="0"/>
                <a:ea typeface="Calibri" panose="020F0502020204030204" pitchFamily="34" charset="0"/>
                <a:cs typeface="Calibri" panose="020F0502020204030204" pitchFamily="34" charset="0"/>
              </a:rPr>
              <a:t>İşletmemizde aydınlatma ekipmanı genel olarak led sistemi ve tasarruflu ampuller kullanılmaktadır. Otelin aydınlatma sisteminde tercih ettiğimiz ampuller genel olarak enerji verimliliğine yöneliktir.</a:t>
            </a:r>
          </a:p>
        </p:txBody>
      </p:sp>
      <p:pic>
        <p:nvPicPr>
          <p:cNvPr id="5" name="Resim 4">
            <a:extLst>
              <a:ext uri="{FF2B5EF4-FFF2-40B4-BE49-F238E27FC236}">
                <a16:creationId xmlns:a16="http://schemas.microsoft.com/office/drawing/2014/main" id="{8589C96D-4636-DD44-BF07-7FBA8EE5D905}"/>
              </a:ext>
            </a:extLst>
          </p:cNvPr>
          <p:cNvPicPr>
            <a:picLocks noChangeAspect="1"/>
          </p:cNvPicPr>
          <p:nvPr/>
        </p:nvPicPr>
        <p:blipFill>
          <a:blip r:embed="rId2">
            <a:extLst>
              <a:ext uri="{28A0092B-C50C-407E-A947-70E740481C1C}">
                <a14:useLocalDpi xmlns:a14="http://schemas.microsoft.com/office/drawing/2010/main" val="0"/>
              </a:ext>
            </a:extLst>
          </a:blip>
          <a:srcRect l="3425" r="3425"/>
          <a:stretch/>
        </p:blipFill>
        <p:spPr>
          <a:xfrm>
            <a:off x="7389812" y="10"/>
            <a:ext cx="4802188" cy="6857990"/>
          </a:xfrm>
          <a:custGeom>
            <a:avLst/>
            <a:gdLst/>
            <a:ahLst/>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p:spPr>
      </p:pic>
    </p:spTree>
    <p:extLst>
      <p:ext uri="{BB962C8B-B14F-4D97-AF65-F5344CB8AC3E}">
        <p14:creationId xmlns:p14="http://schemas.microsoft.com/office/powerpoint/2010/main" val="2417748188"/>
      </p:ext>
    </p:extLst>
  </p:cSld>
  <p:clrMapOvr>
    <a:masterClrMapping/>
  </p:clrMapOvr>
</p:sld>
</file>

<file path=ppt/theme/theme1.xml><?xml version="1.0" encoding="utf-8"?>
<a:theme xmlns:a="http://schemas.openxmlformats.org/drawingml/2006/main" name="Manzara">
  <a:themeElements>
    <a:clrScheme name="Manzara">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fontScheme name="Manzara">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nzara">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3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866257B-E5CE-4C43-9210-F2DE76BE10B5}"/>
    </a:ext>
  </a:extLst>
</a:theme>
</file>

<file path=docProps/app.xml><?xml version="1.0" encoding="utf-8"?>
<Properties xmlns="http://schemas.openxmlformats.org/officeDocument/2006/extended-properties" xmlns:vt="http://schemas.openxmlformats.org/officeDocument/2006/docPropsVTypes">
  <Template>TM03457515[[fn=Manzara]]</Template>
  <TotalTime>767</TotalTime>
  <Words>2247</Words>
  <Application>Microsoft Office PowerPoint</Application>
  <PresentationFormat>Geniş ekran</PresentationFormat>
  <Paragraphs>119</Paragraphs>
  <Slides>16</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16</vt:i4>
      </vt:variant>
    </vt:vector>
  </HeadingPairs>
  <TitlesOfParts>
    <vt:vector size="21" baseType="lpstr">
      <vt:lpstr>Arial</vt:lpstr>
      <vt:lpstr>Calibri</vt:lpstr>
      <vt:lpstr>Century Schoolbook</vt:lpstr>
      <vt:lpstr>Wingdings 2</vt:lpstr>
      <vt:lpstr>Manzara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Eda Yoluçelik</dc:creator>
  <cp:lastModifiedBy>İpek Sıla Sobacıoğlu</cp:lastModifiedBy>
  <cp:revision>2</cp:revision>
  <dcterms:created xsi:type="dcterms:W3CDTF">2024-02-22T08:44:28Z</dcterms:created>
  <dcterms:modified xsi:type="dcterms:W3CDTF">2024-09-26T10:43:33Z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4ad9322-3500-4e59-bd08-0c17c557188b_Enabled">
    <vt:lpwstr>true</vt:lpwstr>
  </property>
  <property fmtid="{D5CDD505-2E9C-101B-9397-08002B2CF9AE}" pid="3" name="MSIP_Label_04ad9322-3500-4e59-bd08-0c17c557188b_SetDate">
    <vt:lpwstr>2024-02-22T08:52:44Z</vt:lpwstr>
  </property>
  <property fmtid="{D5CDD505-2E9C-101B-9397-08002B2CF9AE}" pid="4" name="MSIP_Label_04ad9322-3500-4e59-bd08-0c17c557188b_Method">
    <vt:lpwstr>Standard</vt:lpwstr>
  </property>
  <property fmtid="{D5CDD505-2E9C-101B-9397-08002B2CF9AE}" pid="5" name="MSIP_Label_04ad9322-3500-4e59-bd08-0c17c557188b_Name">
    <vt:lpwstr>Genel</vt:lpwstr>
  </property>
  <property fmtid="{D5CDD505-2E9C-101B-9397-08002B2CF9AE}" pid="6" name="MSIP_Label_04ad9322-3500-4e59-bd08-0c17c557188b_SiteId">
    <vt:lpwstr>1d23ed79-08ef-488e-9f2b-fa62a8d811cb</vt:lpwstr>
  </property>
  <property fmtid="{D5CDD505-2E9C-101B-9397-08002B2CF9AE}" pid="7" name="MSIP_Label_04ad9322-3500-4e59-bd08-0c17c557188b_ActionId">
    <vt:lpwstr>a7e535e4-59fb-4b88-b975-26dea3bb24e2</vt:lpwstr>
  </property>
  <property fmtid="{D5CDD505-2E9C-101B-9397-08002B2CF9AE}" pid="8" name="MSIP_Label_04ad9322-3500-4e59-bd08-0c17c557188b_ContentBits">
    <vt:lpwstr>0</vt:lpwstr>
  </property>
</Properties>
</file>